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3" r:id="rId2"/>
    <p:sldMasterId id="2147483679" r:id="rId3"/>
    <p:sldMasterId id="2147483695" r:id="rId4"/>
    <p:sldMasterId id="2147483711" r:id="rId5"/>
  </p:sldMasterIdLst>
  <p:notesMasterIdLst>
    <p:notesMasterId r:id="rId26"/>
  </p:notesMasterIdLst>
  <p:handoutMasterIdLst>
    <p:handoutMasterId r:id="rId27"/>
  </p:handoutMasterIdLst>
  <p:sldIdLst>
    <p:sldId id="259" r:id="rId6"/>
    <p:sldId id="406" r:id="rId7"/>
    <p:sldId id="398" r:id="rId8"/>
    <p:sldId id="399" r:id="rId9"/>
    <p:sldId id="400" r:id="rId10"/>
    <p:sldId id="410" r:id="rId11"/>
    <p:sldId id="401" r:id="rId12"/>
    <p:sldId id="402" r:id="rId13"/>
    <p:sldId id="404" r:id="rId14"/>
    <p:sldId id="407" r:id="rId15"/>
    <p:sldId id="408" r:id="rId16"/>
    <p:sldId id="403" r:id="rId17"/>
    <p:sldId id="380" r:id="rId18"/>
    <p:sldId id="387" r:id="rId19"/>
    <p:sldId id="389" r:id="rId20"/>
    <p:sldId id="392" r:id="rId21"/>
    <p:sldId id="394" r:id="rId22"/>
    <p:sldId id="388" r:id="rId23"/>
    <p:sldId id="395" r:id="rId24"/>
    <p:sldId id="396" r:id="rId25"/>
  </p:sldIdLst>
  <p:sldSz cx="9144000" cy="6858000" type="screen4x3"/>
  <p:notesSz cx="6735763" cy="9869488"/>
  <p:defaultTextStyle>
    <a:defPPr>
      <a:defRPr lang="en-US"/>
    </a:defPPr>
    <a:lvl1pPr algn="ctr" rtl="0" fontAlgn="base">
      <a:spcBef>
        <a:spcPct val="0"/>
      </a:spcBef>
      <a:spcAft>
        <a:spcPct val="0"/>
      </a:spcAft>
      <a:defRPr sz="3600" b="1" kern="1200">
        <a:solidFill>
          <a:schemeClr val="tx2"/>
        </a:solidFill>
        <a:latin typeface="Times New Roman" pitchFamily="18" charset="0"/>
        <a:ea typeface="+mn-ea"/>
        <a:cs typeface="+mn-cs"/>
      </a:defRPr>
    </a:lvl1pPr>
    <a:lvl2pPr marL="457200" algn="ctr" rtl="0" fontAlgn="base">
      <a:spcBef>
        <a:spcPct val="0"/>
      </a:spcBef>
      <a:spcAft>
        <a:spcPct val="0"/>
      </a:spcAft>
      <a:defRPr sz="3600" b="1" kern="1200">
        <a:solidFill>
          <a:schemeClr val="tx2"/>
        </a:solidFill>
        <a:latin typeface="Times New Roman" pitchFamily="18" charset="0"/>
        <a:ea typeface="+mn-ea"/>
        <a:cs typeface="+mn-cs"/>
      </a:defRPr>
    </a:lvl2pPr>
    <a:lvl3pPr marL="914400" algn="ctr" rtl="0" fontAlgn="base">
      <a:spcBef>
        <a:spcPct val="0"/>
      </a:spcBef>
      <a:spcAft>
        <a:spcPct val="0"/>
      </a:spcAft>
      <a:defRPr sz="3600" b="1" kern="1200">
        <a:solidFill>
          <a:schemeClr val="tx2"/>
        </a:solidFill>
        <a:latin typeface="Times New Roman" pitchFamily="18" charset="0"/>
        <a:ea typeface="+mn-ea"/>
        <a:cs typeface="+mn-cs"/>
      </a:defRPr>
    </a:lvl3pPr>
    <a:lvl4pPr marL="1371600" algn="ctr" rtl="0" fontAlgn="base">
      <a:spcBef>
        <a:spcPct val="0"/>
      </a:spcBef>
      <a:spcAft>
        <a:spcPct val="0"/>
      </a:spcAft>
      <a:defRPr sz="3600" b="1" kern="1200">
        <a:solidFill>
          <a:schemeClr val="tx2"/>
        </a:solidFill>
        <a:latin typeface="Times New Roman" pitchFamily="18" charset="0"/>
        <a:ea typeface="+mn-ea"/>
        <a:cs typeface="+mn-cs"/>
      </a:defRPr>
    </a:lvl4pPr>
    <a:lvl5pPr marL="1828800" algn="ctr" rtl="0" fontAlgn="base">
      <a:spcBef>
        <a:spcPct val="0"/>
      </a:spcBef>
      <a:spcAft>
        <a:spcPct val="0"/>
      </a:spcAft>
      <a:defRPr sz="3600" b="1" kern="1200">
        <a:solidFill>
          <a:schemeClr val="tx2"/>
        </a:solidFill>
        <a:latin typeface="Times New Roman" pitchFamily="18" charset="0"/>
        <a:ea typeface="+mn-ea"/>
        <a:cs typeface="+mn-cs"/>
      </a:defRPr>
    </a:lvl5pPr>
    <a:lvl6pPr marL="2286000" algn="l" defTabSz="914400" rtl="0" eaLnBrk="1" latinLnBrk="0" hangingPunct="1">
      <a:defRPr sz="3600" b="1" kern="1200">
        <a:solidFill>
          <a:schemeClr val="tx2"/>
        </a:solidFill>
        <a:latin typeface="Times New Roman" pitchFamily="18" charset="0"/>
        <a:ea typeface="+mn-ea"/>
        <a:cs typeface="+mn-cs"/>
      </a:defRPr>
    </a:lvl6pPr>
    <a:lvl7pPr marL="2743200" algn="l" defTabSz="914400" rtl="0" eaLnBrk="1" latinLnBrk="0" hangingPunct="1">
      <a:defRPr sz="3600" b="1" kern="1200">
        <a:solidFill>
          <a:schemeClr val="tx2"/>
        </a:solidFill>
        <a:latin typeface="Times New Roman" pitchFamily="18" charset="0"/>
        <a:ea typeface="+mn-ea"/>
        <a:cs typeface="+mn-cs"/>
      </a:defRPr>
    </a:lvl7pPr>
    <a:lvl8pPr marL="3200400" algn="l" defTabSz="914400" rtl="0" eaLnBrk="1" latinLnBrk="0" hangingPunct="1">
      <a:defRPr sz="3600" b="1" kern="1200">
        <a:solidFill>
          <a:schemeClr val="tx2"/>
        </a:solidFill>
        <a:latin typeface="Times New Roman" pitchFamily="18" charset="0"/>
        <a:ea typeface="+mn-ea"/>
        <a:cs typeface="+mn-cs"/>
      </a:defRPr>
    </a:lvl8pPr>
    <a:lvl9pPr marL="3657600" algn="l" defTabSz="914400" rtl="0" eaLnBrk="1" latinLnBrk="0" hangingPunct="1">
      <a:defRPr sz="3600" b="1"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FA"/>
    <a:srgbClr val="FF05FF"/>
    <a:srgbClr val="BE0000"/>
    <a:srgbClr val="A00000"/>
    <a:srgbClr val="64FA00"/>
    <a:srgbClr val="B40000"/>
    <a:srgbClr val="FF55FF"/>
    <a:srgbClr val="FF2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4" autoAdjust="0"/>
    <p:restoredTop sz="21818" autoAdjust="0"/>
  </p:normalViewPr>
  <p:slideViewPr>
    <p:cSldViewPr>
      <p:cViewPr>
        <p:scale>
          <a:sx n="24" d="100"/>
          <a:sy n="24" d="100"/>
        </p:scale>
        <p:origin x="-2832" y="-9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60" y="-96"/>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F526C-012B-4125-AF0F-FC935D4796C4}" type="doc">
      <dgm:prSet loTypeId="urn:microsoft.com/office/officeart/2005/8/layout/radial6" loCatId="cycle" qsTypeId="urn:microsoft.com/office/officeart/2005/8/quickstyle/simple1" qsCatId="simple" csTypeId="urn:microsoft.com/office/officeart/2005/8/colors/accent2_1" csCatId="accent2" phldr="1"/>
      <dgm:spPr/>
      <dgm:t>
        <a:bodyPr/>
        <a:lstStyle/>
        <a:p>
          <a:endParaRPr lang="nb-NO"/>
        </a:p>
      </dgm:t>
    </dgm:pt>
    <dgm:pt modelId="{40F5383E-E24F-4FA0-9337-69528C8CE2D9}">
      <dgm:prSet phldrT="[Tekst]"/>
      <dgm:spPr/>
      <dgm:t>
        <a:bodyPr/>
        <a:lstStyle/>
        <a:p>
          <a:r>
            <a:rPr lang="nb-NO" dirty="0" smtClean="0"/>
            <a:t>Tortur</a:t>
          </a:r>
          <a:endParaRPr lang="nb-NO" dirty="0"/>
        </a:p>
      </dgm:t>
    </dgm:pt>
    <dgm:pt modelId="{1CE8822B-0020-4CE0-BD44-B91C661F0EC4}" type="parTrans" cxnId="{72A48EA0-7950-4477-B7D4-F4AC36D544C1}">
      <dgm:prSet/>
      <dgm:spPr/>
      <dgm:t>
        <a:bodyPr/>
        <a:lstStyle/>
        <a:p>
          <a:endParaRPr lang="nb-NO"/>
        </a:p>
      </dgm:t>
    </dgm:pt>
    <dgm:pt modelId="{77D44123-2DCB-412B-B4D6-86796E3CC3EB}" type="sibTrans" cxnId="{72A48EA0-7950-4477-B7D4-F4AC36D544C1}">
      <dgm:prSet/>
      <dgm:spPr/>
      <dgm:t>
        <a:bodyPr/>
        <a:lstStyle/>
        <a:p>
          <a:endParaRPr lang="nb-NO"/>
        </a:p>
      </dgm:t>
    </dgm:pt>
    <dgm:pt modelId="{04D47470-08ED-49D7-B192-739E81D2A51B}">
      <dgm:prSet phldrT="[Tekst]" custT="1"/>
      <dgm:spPr/>
      <dgm:t>
        <a:bodyPr/>
        <a:lstStyle/>
        <a:p>
          <a:r>
            <a:rPr lang="nb-NO" sz="2000" dirty="0" smtClean="0"/>
            <a:t>Krenkelsens </a:t>
          </a:r>
          <a:r>
            <a:rPr lang="nb-NO" sz="2000" baseline="0" dirty="0" smtClean="0"/>
            <a:t>alvor</a:t>
          </a:r>
          <a:endParaRPr lang="nb-NO" sz="2000" baseline="0" dirty="0"/>
        </a:p>
      </dgm:t>
    </dgm:pt>
    <dgm:pt modelId="{36857605-6825-4137-A455-C841CE114206}" type="parTrans" cxnId="{C7DD754A-913C-49E1-8830-E7DE8C8AF49F}">
      <dgm:prSet/>
      <dgm:spPr/>
      <dgm:t>
        <a:bodyPr/>
        <a:lstStyle/>
        <a:p>
          <a:endParaRPr lang="nb-NO"/>
        </a:p>
      </dgm:t>
    </dgm:pt>
    <dgm:pt modelId="{D0756550-4058-40E7-9679-CF44DC1D996F}" type="sibTrans" cxnId="{C7DD754A-913C-49E1-8830-E7DE8C8AF49F}">
      <dgm:prSet/>
      <dgm:spPr/>
      <dgm:t>
        <a:bodyPr/>
        <a:lstStyle/>
        <a:p>
          <a:endParaRPr lang="nb-NO"/>
        </a:p>
      </dgm:t>
    </dgm:pt>
    <dgm:pt modelId="{35DE605B-33FB-4E9F-A4E2-EF58BD18E792}">
      <dgm:prSet phldrT="[Tekst]" custT="1"/>
      <dgm:spPr/>
      <dgm:t>
        <a:bodyPr/>
        <a:lstStyle/>
        <a:p>
          <a:r>
            <a:rPr lang="nb-NO" sz="2000" baseline="0" dirty="0" smtClean="0"/>
            <a:t>Hensikt/</a:t>
          </a:r>
        </a:p>
        <a:p>
          <a:r>
            <a:rPr lang="nb-NO" sz="2000" baseline="0" dirty="0" smtClean="0"/>
            <a:t>formål</a:t>
          </a:r>
          <a:endParaRPr lang="nb-NO" sz="2000" baseline="0" dirty="0"/>
        </a:p>
      </dgm:t>
    </dgm:pt>
    <dgm:pt modelId="{6FDCE98B-EC7E-4130-A18E-732DC0FBE8CC}" type="parTrans" cxnId="{0DBDD494-7A52-45C8-ACAB-7BA291D7A83E}">
      <dgm:prSet/>
      <dgm:spPr/>
      <dgm:t>
        <a:bodyPr/>
        <a:lstStyle/>
        <a:p>
          <a:endParaRPr lang="nb-NO"/>
        </a:p>
      </dgm:t>
    </dgm:pt>
    <dgm:pt modelId="{5C7C8CAA-1FFB-49E6-B0F3-6085641801D8}" type="sibTrans" cxnId="{0DBDD494-7A52-45C8-ACAB-7BA291D7A83E}">
      <dgm:prSet/>
      <dgm:spPr/>
      <dgm:t>
        <a:bodyPr/>
        <a:lstStyle/>
        <a:p>
          <a:endParaRPr lang="nb-NO"/>
        </a:p>
      </dgm:t>
    </dgm:pt>
    <dgm:pt modelId="{0192DCE4-CD91-4BF3-A180-65B17BF1C310}">
      <dgm:prSet phldrT="[Tekst]" custT="1"/>
      <dgm:spPr/>
      <dgm:t>
        <a:bodyPr/>
        <a:lstStyle/>
        <a:p>
          <a:r>
            <a:rPr lang="nb-NO" sz="2000" baseline="0" dirty="0" smtClean="0"/>
            <a:t>Intensjon</a:t>
          </a:r>
          <a:endParaRPr lang="nb-NO" sz="2000" baseline="0" dirty="0"/>
        </a:p>
      </dgm:t>
    </dgm:pt>
    <dgm:pt modelId="{C01E9E1C-D876-4BA9-8106-A1477CAA531E}" type="parTrans" cxnId="{DA2B29E0-0AFB-4C31-8BBE-F1451B8A6056}">
      <dgm:prSet/>
      <dgm:spPr/>
      <dgm:t>
        <a:bodyPr/>
        <a:lstStyle/>
        <a:p>
          <a:endParaRPr lang="nb-NO"/>
        </a:p>
      </dgm:t>
    </dgm:pt>
    <dgm:pt modelId="{E8A4FC97-4CA4-4A88-AB7C-E0883C1CBAB1}" type="sibTrans" cxnId="{DA2B29E0-0AFB-4C31-8BBE-F1451B8A6056}">
      <dgm:prSet/>
      <dgm:spPr/>
      <dgm:t>
        <a:bodyPr/>
        <a:lstStyle/>
        <a:p>
          <a:endParaRPr lang="nb-NO"/>
        </a:p>
      </dgm:t>
    </dgm:pt>
    <dgm:pt modelId="{96008ABC-C448-499A-933B-D3AF7078F0DE}">
      <dgm:prSet phldrT="[Tekst]" custT="1"/>
      <dgm:spPr/>
      <dgm:t>
        <a:bodyPr/>
        <a:lstStyle/>
        <a:p>
          <a:r>
            <a:rPr lang="nb-NO" sz="2000" baseline="0" dirty="0" smtClean="0"/>
            <a:t>Offentlig</a:t>
          </a:r>
          <a:r>
            <a:rPr lang="nb-NO" sz="2000" dirty="0" smtClean="0"/>
            <a:t> myndighet</a:t>
          </a:r>
          <a:endParaRPr lang="nb-NO" sz="2000" dirty="0"/>
        </a:p>
      </dgm:t>
    </dgm:pt>
    <dgm:pt modelId="{41545176-8A61-4E6B-A313-6A45A1FE34F1}" type="parTrans" cxnId="{2BBABBA8-209A-43F2-857D-1E39B2381FAD}">
      <dgm:prSet/>
      <dgm:spPr/>
      <dgm:t>
        <a:bodyPr/>
        <a:lstStyle/>
        <a:p>
          <a:endParaRPr lang="nb-NO"/>
        </a:p>
      </dgm:t>
    </dgm:pt>
    <dgm:pt modelId="{6EA57A69-1092-4F54-ADE2-A37B54B3D7CB}" type="sibTrans" cxnId="{2BBABBA8-209A-43F2-857D-1E39B2381FAD}">
      <dgm:prSet/>
      <dgm:spPr/>
      <dgm:t>
        <a:bodyPr/>
        <a:lstStyle/>
        <a:p>
          <a:endParaRPr lang="nb-NO"/>
        </a:p>
      </dgm:t>
    </dgm:pt>
    <dgm:pt modelId="{9354C9A1-4DEF-44E9-8E94-098E028AD8E1}" type="pres">
      <dgm:prSet presAssocID="{D3EF526C-012B-4125-AF0F-FC935D4796C4}" presName="Name0" presStyleCnt="0">
        <dgm:presLayoutVars>
          <dgm:chMax val="1"/>
          <dgm:dir/>
          <dgm:animLvl val="ctr"/>
          <dgm:resizeHandles val="exact"/>
        </dgm:presLayoutVars>
      </dgm:prSet>
      <dgm:spPr/>
      <dgm:t>
        <a:bodyPr/>
        <a:lstStyle/>
        <a:p>
          <a:endParaRPr lang="nb-NO"/>
        </a:p>
      </dgm:t>
    </dgm:pt>
    <dgm:pt modelId="{89D1F11E-1545-4B83-9EF2-1B851CB79BE1}" type="pres">
      <dgm:prSet presAssocID="{40F5383E-E24F-4FA0-9337-69528C8CE2D9}" presName="centerShape" presStyleLbl="node0" presStyleIdx="0" presStyleCnt="1" custScaleY="75730" custLinFactNeighborX="1483" custLinFactNeighborY="-219"/>
      <dgm:spPr/>
      <dgm:t>
        <a:bodyPr/>
        <a:lstStyle/>
        <a:p>
          <a:endParaRPr lang="nb-NO"/>
        </a:p>
      </dgm:t>
    </dgm:pt>
    <dgm:pt modelId="{6F1CC950-209F-4797-846E-F6ED887B2158}" type="pres">
      <dgm:prSet presAssocID="{04D47470-08ED-49D7-B192-739E81D2A51B}" presName="node" presStyleLbl="node1" presStyleIdx="0" presStyleCnt="4" custScaleX="175919" custScaleY="76536" custRadScaleRad="76996" custRadScaleInc="34020">
        <dgm:presLayoutVars>
          <dgm:bulletEnabled val="1"/>
        </dgm:presLayoutVars>
      </dgm:prSet>
      <dgm:spPr/>
      <dgm:t>
        <a:bodyPr/>
        <a:lstStyle/>
        <a:p>
          <a:endParaRPr lang="nb-NO"/>
        </a:p>
      </dgm:t>
    </dgm:pt>
    <dgm:pt modelId="{577BF8D2-544C-4FBB-B40A-6A715302B962}" type="pres">
      <dgm:prSet presAssocID="{04D47470-08ED-49D7-B192-739E81D2A51B}" presName="dummy" presStyleCnt="0"/>
      <dgm:spPr/>
    </dgm:pt>
    <dgm:pt modelId="{37783889-63C2-418E-B32C-081861587CB6}" type="pres">
      <dgm:prSet presAssocID="{D0756550-4058-40E7-9679-CF44DC1D996F}" presName="sibTrans" presStyleLbl="sibTrans2D1" presStyleIdx="0" presStyleCnt="4"/>
      <dgm:spPr/>
      <dgm:t>
        <a:bodyPr/>
        <a:lstStyle/>
        <a:p>
          <a:endParaRPr lang="nb-NO"/>
        </a:p>
      </dgm:t>
    </dgm:pt>
    <dgm:pt modelId="{5A42BE67-9982-4296-A6F2-34EEED26B289}" type="pres">
      <dgm:prSet presAssocID="{35DE605B-33FB-4E9F-A4E2-EF58BD18E792}" presName="node" presStyleLbl="node1" presStyleIdx="1" presStyleCnt="4" custScaleX="144905" custScaleY="64440" custRadScaleRad="110395" custRadScaleInc="-9701">
        <dgm:presLayoutVars>
          <dgm:bulletEnabled val="1"/>
        </dgm:presLayoutVars>
      </dgm:prSet>
      <dgm:spPr/>
      <dgm:t>
        <a:bodyPr/>
        <a:lstStyle/>
        <a:p>
          <a:endParaRPr lang="nb-NO"/>
        </a:p>
      </dgm:t>
    </dgm:pt>
    <dgm:pt modelId="{8B4598FD-E954-4401-BEF0-82F667BF4B96}" type="pres">
      <dgm:prSet presAssocID="{35DE605B-33FB-4E9F-A4E2-EF58BD18E792}" presName="dummy" presStyleCnt="0"/>
      <dgm:spPr/>
    </dgm:pt>
    <dgm:pt modelId="{44F644F0-2F7F-4800-817E-E58B09C2EDDD}" type="pres">
      <dgm:prSet presAssocID="{5C7C8CAA-1FFB-49E6-B0F3-6085641801D8}" presName="sibTrans" presStyleLbl="sibTrans2D1" presStyleIdx="1" presStyleCnt="4"/>
      <dgm:spPr/>
      <dgm:t>
        <a:bodyPr/>
        <a:lstStyle/>
        <a:p>
          <a:endParaRPr lang="nb-NO"/>
        </a:p>
      </dgm:t>
    </dgm:pt>
    <dgm:pt modelId="{9855DD66-F153-4441-86B1-B3FAFC69FBAE}" type="pres">
      <dgm:prSet presAssocID="{0192DCE4-CD91-4BF3-A180-65B17BF1C310}" presName="node" presStyleLbl="node1" presStyleIdx="2" presStyleCnt="4" custScaleX="134356" custScaleY="74339" custRadScaleRad="78925" custRadScaleInc="-11610">
        <dgm:presLayoutVars>
          <dgm:bulletEnabled val="1"/>
        </dgm:presLayoutVars>
      </dgm:prSet>
      <dgm:spPr/>
      <dgm:t>
        <a:bodyPr/>
        <a:lstStyle/>
        <a:p>
          <a:endParaRPr lang="nb-NO"/>
        </a:p>
      </dgm:t>
    </dgm:pt>
    <dgm:pt modelId="{46711FE3-AECE-4BEB-9160-FB538C701361}" type="pres">
      <dgm:prSet presAssocID="{0192DCE4-CD91-4BF3-A180-65B17BF1C310}" presName="dummy" presStyleCnt="0"/>
      <dgm:spPr/>
    </dgm:pt>
    <dgm:pt modelId="{4F63DEE1-71C6-43C1-8CE5-544E1CC26C7B}" type="pres">
      <dgm:prSet presAssocID="{E8A4FC97-4CA4-4A88-AB7C-E0883C1CBAB1}" presName="sibTrans" presStyleLbl="sibTrans2D1" presStyleIdx="2" presStyleCnt="4"/>
      <dgm:spPr/>
      <dgm:t>
        <a:bodyPr/>
        <a:lstStyle/>
        <a:p>
          <a:endParaRPr lang="nb-NO"/>
        </a:p>
      </dgm:t>
    </dgm:pt>
    <dgm:pt modelId="{BF31C7F0-D960-404E-8388-F84A82A5406F}" type="pres">
      <dgm:prSet presAssocID="{96008ABC-C448-499A-933B-D3AF7078F0DE}" presName="node" presStyleLbl="node1" presStyleIdx="3" presStyleCnt="4" custScaleX="145791" custScaleY="69100" custRadScaleRad="107390" custRadScaleInc="7235">
        <dgm:presLayoutVars>
          <dgm:bulletEnabled val="1"/>
        </dgm:presLayoutVars>
      </dgm:prSet>
      <dgm:spPr/>
      <dgm:t>
        <a:bodyPr/>
        <a:lstStyle/>
        <a:p>
          <a:endParaRPr lang="nb-NO"/>
        </a:p>
      </dgm:t>
    </dgm:pt>
    <dgm:pt modelId="{B52EE481-E145-45DF-8A7C-A1D17B8CE1B1}" type="pres">
      <dgm:prSet presAssocID="{96008ABC-C448-499A-933B-D3AF7078F0DE}" presName="dummy" presStyleCnt="0"/>
      <dgm:spPr/>
    </dgm:pt>
    <dgm:pt modelId="{7EEBF4F1-582A-45E5-9FB7-C9723AECC4B1}" type="pres">
      <dgm:prSet presAssocID="{6EA57A69-1092-4F54-ADE2-A37B54B3D7CB}" presName="sibTrans" presStyleLbl="sibTrans2D1" presStyleIdx="3" presStyleCnt="4"/>
      <dgm:spPr/>
      <dgm:t>
        <a:bodyPr/>
        <a:lstStyle/>
        <a:p>
          <a:endParaRPr lang="nb-NO"/>
        </a:p>
      </dgm:t>
    </dgm:pt>
  </dgm:ptLst>
  <dgm:cxnLst>
    <dgm:cxn modelId="{B64799EA-654A-4CA9-9C58-1E204CA36152}" type="presOf" srcId="{0192DCE4-CD91-4BF3-A180-65B17BF1C310}" destId="{9855DD66-F153-4441-86B1-B3FAFC69FBAE}" srcOrd="0" destOrd="0" presId="urn:microsoft.com/office/officeart/2005/8/layout/radial6"/>
    <dgm:cxn modelId="{72A48EA0-7950-4477-B7D4-F4AC36D544C1}" srcId="{D3EF526C-012B-4125-AF0F-FC935D4796C4}" destId="{40F5383E-E24F-4FA0-9337-69528C8CE2D9}" srcOrd="0" destOrd="0" parTransId="{1CE8822B-0020-4CE0-BD44-B91C661F0EC4}" sibTransId="{77D44123-2DCB-412B-B4D6-86796E3CC3EB}"/>
    <dgm:cxn modelId="{C3FD50A1-49EA-4648-81EB-68E49E09E711}" type="presOf" srcId="{D0756550-4058-40E7-9679-CF44DC1D996F}" destId="{37783889-63C2-418E-B32C-081861587CB6}" srcOrd="0" destOrd="0" presId="urn:microsoft.com/office/officeart/2005/8/layout/radial6"/>
    <dgm:cxn modelId="{63D3308E-8D3D-4F0D-BFBB-82824020DB64}" type="presOf" srcId="{5C7C8CAA-1FFB-49E6-B0F3-6085641801D8}" destId="{44F644F0-2F7F-4800-817E-E58B09C2EDDD}" srcOrd="0" destOrd="0" presId="urn:microsoft.com/office/officeart/2005/8/layout/radial6"/>
    <dgm:cxn modelId="{830632EA-4D3A-4E4E-A9E3-D94B53711FFA}" type="presOf" srcId="{D3EF526C-012B-4125-AF0F-FC935D4796C4}" destId="{9354C9A1-4DEF-44E9-8E94-098E028AD8E1}" srcOrd="0" destOrd="0" presId="urn:microsoft.com/office/officeart/2005/8/layout/radial6"/>
    <dgm:cxn modelId="{8D086D57-B997-460F-9D15-B385EE3094D0}" type="presOf" srcId="{96008ABC-C448-499A-933B-D3AF7078F0DE}" destId="{BF31C7F0-D960-404E-8388-F84A82A5406F}" srcOrd="0" destOrd="0" presId="urn:microsoft.com/office/officeart/2005/8/layout/radial6"/>
    <dgm:cxn modelId="{2BBABBA8-209A-43F2-857D-1E39B2381FAD}" srcId="{40F5383E-E24F-4FA0-9337-69528C8CE2D9}" destId="{96008ABC-C448-499A-933B-D3AF7078F0DE}" srcOrd="3" destOrd="0" parTransId="{41545176-8A61-4E6B-A313-6A45A1FE34F1}" sibTransId="{6EA57A69-1092-4F54-ADE2-A37B54B3D7CB}"/>
    <dgm:cxn modelId="{A5D4BDE3-4E73-4DE6-9278-08891E90B301}" type="presOf" srcId="{E8A4FC97-4CA4-4A88-AB7C-E0883C1CBAB1}" destId="{4F63DEE1-71C6-43C1-8CE5-544E1CC26C7B}" srcOrd="0" destOrd="0" presId="urn:microsoft.com/office/officeart/2005/8/layout/radial6"/>
    <dgm:cxn modelId="{0BFF073B-6B30-47F9-A81B-2272110B0811}" type="presOf" srcId="{6EA57A69-1092-4F54-ADE2-A37B54B3D7CB}" destId="{7EEBF4F1-582A-45E5-9FB7-C9723AECC4B1}" srcOrd="0" destOrd="0" presId="urn:microsoft.com/office/officeart/2005/8/layout/radial6"/>
    <dgm:cxn modelId="{DA2B29E0-0AFB-4C31-8BBE-F1451B8A6056}" srcId="{40F5383E-E24F-4FA0-9337-69528C8CE2D9}" destId="{0192DCE4-CD91-4BF3-A180-65B17BF1C310}" srcOrd="2" destOrd="0" parTransId="{C01E9E1C-D876-4BA9-8106-A1477CAA531E}" sibTransId="{E8A4FC97-4CA4-4A88-AB7C-E0883C1CBAB1}"/>
    <dgm:cxn modelId="{0DBDD494-7A52-45C8-ACAB-7BA291D7A83E}" srcId="{40F5383E-E24F-4FA0-9337-69528C8CE2D9}" destId="{35DE605B-33FB-4E9F-A4E2-EF58BD18E792}" srcOrd="1" destOrd="0" parTransId="{6FDCE98B-EC7E-4130-A18E-732DC0FBE8CC}" sibTransId="{5C7C8CAA-1FFB-49E6-B0F3-6085641801D8}"/>
    <dgm:cxn modelId="{9E6A47C7-5663-4C46-95E6-40A4B377F788}" type="presOf" srcId="{04D47470-08ED-49D7-B192-739E81D2A51B}" destId="{6F1CC950-209F-4797-846E-F6ED887B2158}" srcOrd="0" destOrd="0" presId="urn:microsoft.com/office/officeart/2005/8/layout/radial6"/>
    <dgm:cxn modelId="{C7DD754A-913C-49E1-8830-E7DE8C8AF49F}" srcId="{40F5383E-E24F-4FA0-9337-69528C8CE2D9}" destId="{04D47470-08ED-49D7-B192-739E81D2A51B}" srcOrd="0" destOrd="0" parTransId="{36857605-6825-4137-A455-C841CE114206}" sibTransId="{D0756550-4058-40E7-9679-CF44DC1D996F}"/>
    <dgm:cxn modelId="{158006B7-A480-4A1E-BE43-A2AD36FE8101}" type="presOf" srcId="{35DE605B-33FB-4E9F-A4E2-EF58BD18E792}" destId="{5A42BE67-9982-4296-A6F2-34EEED26B289}" srcOrd="0" destOrd="0" presId="urn:microsoft.com/office/officeart/2005/8/layout/radial6"/>
    <dgm:cxn modelId="{C81E54E4-4E7E-4922-9E91-BBC14B33E5B0}" type="presOf" srcId="{40F5383E-E24F-4FA0-9337-69528C8CE2D9}" destId="{89D1F11E-1545-4B83-9EF2-1B851CB79BE1}" srcOrd="0" destOrd="0" presId="urn:microsoft.com/office/officeart/2005/8/layout/radial6"/>
    <dgm:cxn modelId="{2BCBB1D4-4ECD-4E42-8590-F3E730DE8B2C}" type="presParOf" srcId="{9354C9A1-4DEF-44E9-8E94-098E028AD8E1}" destId="{89D1F11E-1545-4B83-9EF2-1B851CB79BE1}" srcOrd="0" destOrd="0" presId="urn:microsoft.com/office/officeart/2005/8/layout/radial6"/>
    <dgm:cxn modelId="{307D2240-C10D-4ECF-AD30-B4298E11D6D7}" type="presParOf" srcId="{9354C9A1-4DEF-44E9-8E94-098E028AD8E1}" destId="{6F1CC950-209F-4797-846E-F6ED887B2158}" srcOrd="1" destOrd="0" presId="urn:microsoft.com/office/officeart/2005/8/layout/radial6"/>
    <dgm:cxn modelId="{74E1C9D5-43C3-4F52-836C-86A6C114F4CB}" type="presParOf" srcId="{9354C9A1-4DEF-44E9-8E94-098E028AD8E1}" destId="{577BF8D2-544C-4FBB-B40A-6A715302B962}" srcOrd="2" destOrd="0" presId="urn:microsoft.com/office/officeart/2005/8/layout/radial6"/>
    <dgm:cxn modelId="{10BC74BE-7CB1-4909-AD86-B344CFD69CFD}" type="presParOf" srcId="{9354C9A1-4DEF-44E9-8E94-098E028AD8E1}" destId="{37783889-63C2-418E-B32C-081861587CB6}" srcOrd="3" destOrd="0" presId="urn:microsoft.com/office/officeart/2005/8/layout/radial6"/>
    <dgm:cxn modelId="{4A0919DB-003D-4CBC-99C7-73B5BC0BB874}" type="presParOf" srcId="{9354C9A1-4DEF-44E9-8E94-098E028AD8E1}" destId="{5A42BE67-9982-4296-A6F2-34EEED26B289}" srcOrd="4" destOrd="0" presId="urn:microsoft.com/office/officeart/2005/8/layout/radial6"/>
    <dgm:cxn modelId="{0737D17C-40E0-43B7-BD38-9671CFB304CF}" type="presParOf" srcId="{9354C9A1-4DEF-44E9-8E94-098E028AD8E1}" destId="{8B4598FD-E954-4401-BEF0-82F667BF4B96}" srcOrd="5" destOrd="0" presId="urn:microsoft.com/office/officeart/2005/8/layout/radial6"/>
    <dgm:cxn modelId="{DC601BC0-91DF-4E91-B69D-02C3A929BABA}" type="presParOf" srcId="{9354C9A1-4DEF-44E9-8E94-098E028AD8E1}" destId="{44F644F0-2F7F-4800-817E-E58B09C2EDDD}" srcOrd="6" destOrd="0" presId="urn:microsoft.com/office/officeart/2005/8/layout/radial6"/>
    <dgm:cxn modelId="{95BFE6D7-782B-4E25-9AD9-FD5BF19CAEB1}" type="presParOf" srcId="{9354C9A1-4DEF-44E9-8E94-098E028AD8E1}" destId="{9855DD66-F153-4441-86B1-B3FAFC69FBAE}" srcOrd="7" destOrd="0" presId="urn:microsoft.com/office/officeart/2005/8/layout/radial6"/>
    <dgm:cxn modelId="{FDF52444-176F-4C3E-A55F-2651DB377706}" type="presParOf" srcId="{9354C9A1-4DEF-44E9-8E94-098E028AD8E1}" destId="{46711FE3-AECE-4BEB-9160-FB538C701361}" srcOrd="8" destOrd="0" presId="urn:microsoft.com/office/officeart/2005/8/layout/radial6"/>
    <dgm:cxn modelId="{291B8677-4CD5-4AC5-BD51-F9877FAFB0EA}" type="presParOf" srcId="{9354C9A1-4DEF-44E9-8E94-098E028AD8E1}" destId="{4F63DEE1-71C6-43C1-8CE5-544E1CC26C7B}" srcOrd="9" destOrd="0" presId="urn:microsoft.com/office/officeart/2005/8/layout/radial6"/>
    <dgm:cxn modelId="{29AD5FF2-E703-4DE3-8953-3808F6673501}" type="presParOf" srcId="{9354C9A1-4DEF-44E9-8E94-098E028AD8E1}" destId="{BF31C7F0-D960-404E-8388-F84A82A5406F}" srcOrd="10" destOrd="0" presId="urn:microsoft.com/office/officeart/2005/8/layout/radial6"/>
    <dgm:cxn modelId="{207924AF-31AC-45EB-A239-85FE73E36499}" type="presParOf" srcId="{9354C9A1-4DEF-44E9-8E94-098E028AD8E1}" destId="{B52EE481-E145-45DF-8A7C-A1D17B8CE1B1}" srcOrd="11" destOrd="0" presId="urn:microsoft.com/office/officeart/2005/8/layout/radial6"/>
    <dgm:cxn modelId="{9E6FA52E-0BA6-4A81-BB71-74D4413AEDF2}" type="presParOf" srcId="{9354C9A1-4DEF-44E9-8E94-098E028AD8E1}" destId="{7EEBF4F1-582A-45E5-9FB7-C9723AECC4B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EF526C-012B-4125-AF0F-FC935D4796C4}" type="doc">
      <dgm:prSet loTypeId="urn:microsoft.com/office/officeart/2005/8/layout/radial6" loCatId="cycle" qsTypeId="urn:microsoft.com/office/officeart/2005/8/quickstyle/simple1" qsCatId="simple" csTypeId="urn:microsoft.com/office/officeart/2005/8/colors/accent2_1" csCatId="accent2" phldr="1"/>
      <dgm:spPr/>
      <dgm:t>
        <a:bodyPr/>
        <a:lstStyle/>
        <a:p>
          <a:endParaRPr lang="nb-NO"/>
        </a:p>
      </dgm:t>
    </dgm:pt>
    <dgm:pt modelId="{40F5383E-E24F-4FA0-9337-69528C8CE2D9}">
      <dgm:prSet phldrT="[Tekst]" custT="1"/>
      <dgm:spPr/>
      <dgm:t>
        <a:bodyPr/>
        <a:lstStyle/>
        <a:p>
          <a:r>
            <a:rPr lang="nb-NO" sz="2200" dirty="0" smtClean="0">
              <a:solidFill>
                <a:schemeClr val="tx1"/>
              </a:solidFill>
            </a:rPr>
            <a:t>Grusom, umenneskelig, </a:t>
          </a:r>
          <a:br>
            <a:rPr lang="nb-NO" sz="2200" dirty="0" smtClean="0">
              <a:solidFill>
                <a:schemeClr val="tx1"/>
              </a:solidFill>
            </a:rPr>
          </a:br>
          <a:r>
            <a:rPr lang="nb-NO" sz="2200" dirty="0" smtClean="0">
              <a:solidFill>
                <a:schemeClr val="tx1"/>
              </a:solidFill>
            </a:rPr>
            <a:t>nedverdigende</a:t>
          </a:r>
          <a:endParaRPr lang="nb-NO" sz="2200" dirty="0">
            <a:solidFill>
              <a:schemeClr val="tx1"/>
            </a:solidFill>
          </a:endParaRPr>
        </a:p>
      </dgm:t>
    </dgm:pt>
    <dgm:pt modelId="{1CE8822B-0020-4CE0-BD44-B91C661F0EC4}" type="parTrans" cxnId="{72A48EA0-7950-4477-B7D4-F4AC36D544C1}">
      <dgm:prSet/>
      <dgm:spPr/>
      <dgm:t>
        <a:bodyPr/>
        <a:lstStyle/>
        <a:p>
          <a:endParaRPr lang="nb-NO"/>
        </a:p>
      </dgm:t>
    </dgm:pt>
    <dgm:pt modelId="{77D44123-2DCB-412B-B4D6-86796E3CC3EB}" type="sibTrans" cxnId="{72A48EA0-7950-4477-B7D4-F4AC36D544C1}">
      <dgm:prSet/>
      <dgm:spPr/>
      <dgm:t>
        <a:bodyPr/>
        <a:lstStyle/>
        <a:p>
          <a:endParaRPr lang="nb-NO"/>
        </a:p>
      </dgm:t>
    </dgm:pt>
    <dgm:pt modelId="{04D47470-08ED-49D7-B192-739E81D2A51B}">
      <dgm:prSet phldrT="[Tekst]" custT="1"/>
      <dgm:spPr/>
      <dgm:t>
        <a:bodyPr/>
        <a:lstStyle/>
        <a:p>
          <a:r>
            <a:rPr lang="nb-NO" sz="2000" dirty="0" smtClean="0"/>
            <a:t>Krenkelsens </a:t>
          </a:r>
          <a:r>
            <a:rPr lang="nb-NO" sz="2000" baseline="0" dirty="0" smtClean="0"/>
            <a:t>alvor</a:t>
          </a:r>
          <a:endParaRPr lang="nb-NO" sz="2000" baseline="0" dirty="0"/>
        </a:p>
      </dgm:t>
    </dgm:pt>
    <dgm:pt modelId="{36857605-6825-4137-A455-C841CE114206}" type="parTrans" cxnId="{C7DD754A-913C-49E1-8830-E7DE8C8AF49F}">
      <dgm:prSet/>
      <dgm:spPr/>
      <dgm:t>
        <a:bodyPr/>
        <a:lstStyle/>
        <a:p>
          <a:endParaRPr lang="nb-NO"/>
        </a:p>
      </dgm:t>
    </dgm:pt>
    <dgm:pt modelId="{D0756550-4058-40E7-9679-CF44DC1D996F}" type="sibTrans" cxnId="{C7DD754A-913C-49E1-8830-E7DE8C8AF49F}">
      <dgm:prSet/>
      <dgm:spPr/>
      <dgm:t>
        <a:bodyPr/>
        <a:lstStyle/>
        <a:p>
          <a:endParaRPr lang="nb-NO"/>
        </a:p>
      </dgm:t>
    </dgm:pt>
    <dgm:pt modelId="{35DE605B-33FB-4E9F-A4E2-EF58BD18E792}">
      <dgm:prSet phldrT="[Tekst]" custT="1"/>
      <dgm:spPr/>
      <dgm:t>
        <a:bodyPr/>
        <a:lstStyle/>
        <a:p>
          <a:r>
            <a:rPr lang="nb-NO" sz="2000" baseline="0" dirty="0" smtClean="0">
              <a:solidFill>
                <a:schemeClr val="bg2">
                  <a:lumMod val="20000"/>
                  <a:lumOff val="80000"/>
                </a:schemeClr>
              </a:solidFill>
            </a:rPr>
            <a:t>Hensikt/</a:t>
          </a:r>
        </a:p>
        <a:p>
          <a:r>
            <a:rPr lang="nb-NO" sz="2000" baseline="0" dirty="0" smtClean="0">
              <a:solidFill>
                <a:schemeClr val="bg2">
                  <a:lumMod val="20000"/>
                  <a:lumOff val="80000"/>
                </a:schemeClr>
              </a:solidFill>
            </a:rPr>
            <a:t>formål</a:t>
          </a:r>
          <a:endParaRPr lang="nb-NO" sz="2000" baseline="0" dirty="0">
            <a:solidFill>
              <a:schemeClr val="bg2">
                <a:lumMod val="20000"/>
                <a:lumOff val="80000"/>
              </a:schemeClr>
            </a:solidFill>
          </a:endParaRPr>
        </a:p>
      </dgm:t>
    </dgm:pt>
    <dgm:pt modelId="{6FDCE98B-EC7E-4130-A18E-732DC0FBE8CC}" type="parTrans" cxnId="{0DBDD494-7A52-45C8-ACAB-7BA291D7A83E}">
      <dgm:prSet/>
      <dgm:spPr/>
      <dgm:t>
        <a:bodyPr/>
        <a:lstStyle/>
        <a:p>
          <a:endParaRPr lang="nb-NO"/>
        </a:p>
      </dgm:t>
    </dgm:pt>
    <dgm:pt modelId="{5C7C8CAA-1FFB-49E6-B0F3-6085641801D8}" type="sibTrans" cxnId="{0DBDD494-7A52-45C8-ACAB-7BA291D7A83E}">
      <dgm:prSet/>
      <dgm:spPr/>
      <dgm:t>
        <a:bodyPr/>
        <a:lstStyle/>
        <a:p>
          <a:endParaRPr lang="nb-NO"/>
        </a:p>
      </dgm:t>
    </dgm:pt>
    <dgm:pt modelId="{0192DCE4-CD91-4BF3-A180-65B17BF1C310}">
      <dgm:prSet phldrT="[Tekst]" custT="1"/>
      <dgm:spPr/>
      <dgm:t>
        <a:bodyPr/>
        <a:lstStyle/>
        <a:p>
          <a:r>
            <a:rPr lang="nb-NO" sz="2000" baseline="0" dirty="0" smtClean="0"/>
            <a:t>Intensjon</a:t>
          </a:r>
          <a:endParaRPr lang="nb-NO" sz="2000" baseline="0" dirty="0"/>
        </a:p>
      </dgm:t>
    </dgm:pt>
    <dgm:pt modelId="{C01E9E1C-D876-4BA9-8106-A1477CAA531E}" type="parTrans" cxnId="{DA2B29E0-0AFB-4C31-8BBE-F1451B8A6056}">
      <dgm:prSet/>
      <dgm:spPr/>
      <dgm:t>
        <a:bodyPr/>
        <a:lstStyle/>
        <a:p>
          <a:endParaRPr lang="nb-NO"/>
        </a:p>
      </dgm:t>
    </dgm:pt>
    <dgm:pt modelId="{E8A4FC97-4CA4-4A88-AB7C-E0883C1CBAB1}" type="sibTrans" cxnId="{DA2B29E0-0AFB-4C31-8BBE-F1451B8A6056}">
      <dgm:prSet/>
      <dgm:spPr/>
      <dgm:t>
        <a:bodyPr/>
        <a:lstStyle/>
        <a:p>
          <a:endParaRPr lang="nb-NO"/>
        </a:p>
      </dgm:t>
    </dgm:pt>
    <dgm:pt modelId="{96008ABC-C448-499A-933B-D3AF7078F0DE}">
      <dgm:prSet phldrT="[Tekst]" custT="1"/>
      <dgm:spPr/>
      <dgm:t>
        <a:bodyPr/>
        <a:lstStyle/>
        <a:p>
          <a:r>
            <a:rPr lang="nb-NO" sz="2000" baseline="0" dirty="0" smtClean="0"/>
            <a:t>Offentlig</a:t>
          </a:r>
          <a:r>
            <a:rPr lang="nb-NO" sz="2000" dirty="0" smtClean="0"/>
            <a:t> myndighet</a:t>
          </a:r>
          <a:endParaRPr lang="nb-NO" sz="2000" dirty="0"/>
        </a:p>
      </dgm:t>
    </dgm:pt>
    <dgm:pt modelId="{41545176-8A61-4E6B-A313-6A45A1FE34F1}" type="parTrans" cxnId="{2BBABBA8-209A-43F2-857D-1E39B2381FAD}">
      <dgm:prSet/>
      <dgm:spPr/>
      <dgm:t>
        <a:bodyPr/>
        <a:lstStyle/>
        <a:p>
          <a:endParaRPr lang="nb-NO"/>
        </a:p>
      </dgm:t>
    </dgm:pt>
    <dgm:pt modelId="{6EA57A69-1092-4F54-ADE2-A37B54B3D7CB}" type="sibTrans" cxnId="{2BBABBA8-209A-43F2-857D-1E39B2381FAD}">
      <dgm:prSet/>
      <dgm:spPr/>
      <dgm:t>
        <a:bodyPr/>
        <a:lstStyle/>
        <a:p>
          <a:endParaRPr lang="nb-NO"/>
        </a:p>
      </dgm:t>
    </dgm:pt>
    <dgm:pt modelId="{9354C9A1-4DEF-44E9-8E94-098E028AD8E1}" type="pres">
      <dgm:prSet presAssocID="{D3EF526C-012B-4125-AF0F-FC935D4796C4}" presName="Name0" presStyleCnt="0">
        <dgm:presLayoutVars>
          <dgm:chMax val="1"/>
          <dgm:dir/>
          <dgm:animLvl val="ctr"/>
          <dgm:resizeHandles val="exact"/>
        </dgm:presLayoutVars>
      </dgm:prSet>
      <dgm:spPr/>
      <dgm:t>
        <a:bodyPr/>
        <a:lstStyle/>
        <a:p>
          <a:endParaRPr lang="nb-NO"/>
        </a:p>
      </dgm:t>
    </dgm:pt>
    <dgm:pt modelId="{89D1F11E-1545-4B83-9EF2-1B851CB79BE1}" type="pres">
      <dgm:prSet presAssocID="{40F5383E-E24F-4FA0-9337-69528C8CE2D9}" presName="centerShape" presStyleLbl="node0" presStyleIdx="0" presStyleCnt="1" custScaleX="139327" custScaleY="89157" custLinFactNeighborX="132" custLinFactNeighborY="-1991"/>
      <dgm:spPr/>
      <dgm:t>
        <a:bodyPr/>
        <a:lstStyle/>
        <a:p>
          <a:endParaRPr lang="nb-NO"/>
        </a:p>
      </dgm:t>
    </dgm:pt>
    <dgm:pt modelId="{6F1CC950-209F-4797-846E-F6ED887B2158}" type="pres">
      <dgm:prSet presAssocID="{04D47470-08ED-49D7-B192-739E81D2A51B}" presName="node" presStyleLbl="node1" presStyleIdx="0" presStyleCnt="4" custScaleX="175919" custScaleY="76536" custRadScaleRad="85673" custRadScaleInc="4246">
        <dgm:presLayoutVars>
          <dgm:bulletEnabled val="1"/>
        </dgm:presLayoutVars>
      </dgm:prSet>
      <dgm:spPr/>
      <dgm:t>
        <a:bodyPr/>
        <a:lstStyle/>
        <a:p>
          <a:endParaRPr lang="nb-NO"/>
        </a:p>
      </dgm:t>
    </dgm:pt>
    <dgm:pt modelId="{577BF8D2-544C-4FBB-B40A-6A715302B962}" type="pres">
      <dgm:prSet presAssocID="{04D47470-08ED-49D7-B192-739E81D2A51B}" presName="dummy" presStyleCnt="0"/>
      <dgm:spPr/>
    </dgm:pt>
    <dgm:pt modelId="{37783889-63C2-418E-B32C-081861587CB6}" type="pres">
      <dgm:prSet presAssocID="{D0756550-4058-40E7-9679-CF44DC1D996F}" presName="sibTrans" presStyleLbl="sibTrans2D1" presStyleIdx="0" presStyleCnt="4"/>
      <dgm:spPr/>
      <dgm:t>
        <a:bodyPr/>
        <a:lstStyle/>
        <a:p>
          <a:endParaRPr lang="nb-NO"/>
        </a:p>
      </dgm:t>
    </dgm:pt>
    <dgm:pt modelId="{5A42BE67-9982-4296-A6F2-34EEED26B289}" type="pres">
      <dgm:prSet presAssocID="{35DE605B-33FB-4E9F-A4E2-EF58BD18E792}" presName="node" presStyleLbl="node1" presStyleIdx="1" presStyleCnt="4" custScaleX="144905" custScaleY="64440" custRadScaleRad="116832" custRadScaleInc="-2572">
        <dgm:presLayoutVars>
          <dgm:bulletEnabled val="1"/>
        </dgm:presLayoutVars>
      </dgm:prSet>
      <dgm:spPr/>
      <dgm:t>
        <a:bodyPr/>
        <a:lstStyle/>
        <a:p>
          <a:endParaRPr lang="nb-NO"/>
        </a:p>
      </dgm:t>
    </dgm:pt>
    <dgm:pt modelId="{8B4598FD-E954-4401-BEF0-82F667BF4B96}" type="pres">
      <dgm:prSet presAssocID="{35DE605B-33FB-4E9F-A4E2-EF58BD18E792}" presName="dummy" presStyleCnt="0"/>
      <dgm:spPr/>
    </dgm:pt>
    <dgm:pt modelId="{44F644F0-2F7F-4800-817E-E58B09C2EDDD}" type="pres">
      <dgm:prSet presAssocID="{5C7C8CAA-1FFB-49E6-B0F3-6085641801D8}" presName="sibTrans" presStyleLbl="sibTrans2D1" presStyleIdx="1" presStyleCnt="4"/>
      <dgm:spPr/>
      <dgm:t>
        <a:bodyPr/>
        <a:lstStyle/>
        <a:p>
          <a:endParaRPr lang="nb-NO"/>
        </a:p>
      </dgm:t>
    </dgm:pt>
    <dgm:pt modelId="{9855DD66-F153-4441-86B1-B3FAFC69FBAE}" type="pres">
      <dgm:prSet presAssocID="{0192DCE4-CD91-4BF3-A180-65B17BF1C310}" presName="node" presStyleLbl="node1" presStyleIdx="2" presStyleCnt="4" custScaleX="134356" custScaleY="74339" custRadScaleRad="74806" custRadScaleInc="18352">
        <dgm:presLayoutVars>
          <dgm:bulletEnabled val="1"/>
        </dgm:presLayoutVars>
      </dgm:prSet>
      <dgm:spPr/>
      <dgm:t>
        <a:bodyPr/>
        <a:lstStyle/>
        <a:p>
          <a:endParaRPr lang="nb-NO"/>
        </a:p>
      </dgm:t>
    </dgm:pt>
    <dgm:pt modelId="{46711FE3-AECE-4BEB-9160-FB538C701361}" type="pres">
      <dgm:prSet presAssocID="{0192DCE4-CD91-4BF3-A180-65B17BF1C310}" presName="dummy" presStyleCnt="0"/>
      <dgm:spPr/>
    </dgm:pt>
    <dgm:pt modelId="{4F63DEE1-71C6-43C1-8CE5-544E1CC26C7B}" type="pres">
      <dgm:prSet presAssocID="{E8A4FC97-4CA4-4A88-AB7C-E0883C1CBAB1}" presName="sibTrans" presStyleLbl="sibTrans2D1" presStyleIdx="2" presStyleCnt="4"/>
      <dgm:spPr/>
      <dgm:t>
        <a:bodyPr/>
        <a:lstStyle/>
        <a:p>
          <a:endParaRPr lang="nb-NO"/>
        </a:p>
      </dgm:t>
    </dgm:pt>
    <dgm:pt modelId="{BF31C7F0-D960-404E-8388-F84A82A5406F}" type="pres">
      <dgm:prSet presAssocID="{96008ABC-C448-499A-933B-D3AF7078F0DE}" presName="node" presStyleLbl="node1" presStyleIdx="3" presStyleCnt="4" custScaleX="145791" custScaleY="69100" custRadScaleRad="119286" custRadScaleInc="587">
        <dgm:presLayoutVars>
          <dgm:bulletEnabled val="1"/>
        </dgm:presLayoutVars>
      </dgm:prSet>
      <dgm:spPr/>
      <dgm:t>
        <a:bodyPr/>
        <a:lstStyle/>
        <a:p>
          <a:endParaRPr lang="nb-NO"/>
        </a:p>
      </dgm:t>
    </dgm:pt>
    <dgm:pt modelId="{B52EE481-E145-45DF-8A7C-A1D17B8CE1B1}" type="pres">
      <dgm:prSet presAssocID="{96008ABC-C448-499A-933B-D3AF7078F0DE}" presName="dummy" presStyleCnt="0"/>
      <dgm:spPr/>
    </dgm:pt>
    <dgm:pt modelId="{7EEBF4F1-582A-45E5-9FB7-C9723AECC4B1}" type="pres">
      <dgm:prSet presAssocID="{6EA57A69-1092-4F54-ADE2-A37B54B3D7CB}" presName="sibTrans" presStyleLbl="sibTrans2D1" presStyleIdx="3" presStyleCnt="4"/>
      <dgm:spPr/>
      <dgm:t>
        <a:bodyPr/>
        <a:lstStyle/>
        <a:p>
          <a:endParaRPr lang="nb-NO"/>
        </a:p>
      </dgm:t>
    </dgm:pt>
  </dgm:ptLst>
  <dgm:cxnLst>
    <dgm:cxn modelId="{2012A454-B270-4C57-AA81-DD5FB9396360}" type="presOf" srcId="{6EA57A69-1092-4F54-ADE2-A37B54B3D7CB}" destId="{7EEBF4F1-582A-45E5-9FB7-C9723AECC4B1}" srcOrd="0" destOrd="0" presId="urn:microsoft.com/office/officeart/2005/8/layout/radial6"/>
    <dgm:cxn modelId="{72A48EA0-7950-4477-B7D4-F4AC36D544C1}" srcId="{D3EF526C-012B-4125-AF0F-FC935D4796C4}" destId="{40F5383E-E24F-4FA0-9337-69528C8CE2D9}" srcOrd="0" destOrd="0" parTransId="{1CE8822B-0020-4CE0-BD44-B91C661F0EC4}" sibTransId="{77D44123-2DCB-412B-B4D6-86796E3CC3EB}"/>
    <dgm:cxn modelId="{3EB5919C-D2C3-4CE2-A9EE-ACA9AF4E26A5}" type="presOf" srcId="{D0756550-4058-40E7-9679-CF44DC1D996F}" destId="{37783889-63C2-418E-B32C-081861587CB6}" srcOrd="0" destOrd="0" presId="urn:microsoft.com/office/officeart/2005/8/layout/radial6"/>
    <dgm:cxn modelId="{B494A552-7133-49D1-9E5F-F63E62A551E8}" type="presOf" srcId="{40F5383E-E24F-4FA0-9337-69528C8CE2D9}" destId="{89D1F11E-1545-4B83-9EF2-1B851CB79BE1}" srcOrd="0" destOrd="0" presId="urn:microsoft.com/office/officeart/2005/8/layout/radial6"/>
    <dgm:cxn modelId="{2BBABBA8-209A-43F2-857D-1E39B2381FAD}" srcId="{40F5383E-E24F-4FA0-9337-69528C8CE2D9}" destId="{96008ABC-C448-499A-933B-D3AF7078F0DE}" srcOrd="3" destOrd="0" parTransId="{41545176-8A61-4E6B-A313-6A45A1FE34F1}" sibTransId="{6EA57A69-1092-4F54-ADE2-A37B54B3D7CB}"/>
    <dgm:cxn modelId="{3FB7568A-0E6D-4852-A7D2-4477C73A2AE8}" type="presOf" srcId="{D3EF526C-012B-4125-AF0F-FC935D4796C4}" destId="{9354C9A1-4DEF-44E9-8E94-098E028AD8E1}" srcOrd="0" destOrd="0" presId="urn:microsoft.com/office/officeart/2005/8/layout/radial6"/>
    <dgm:cxn modelId="{5C7CAC06-4AB6-4047-BDF7-5A468B1289EB}" type="presOf" srcId="{5C7C8CAA-1FFB-49E6-B0F3-6085641801D8}" destId="{44F644F0-2F7F-4800-817E-E58B09C2EDDD}" srcOrd="0" destOrd="0" presId="urn:microsoft.com/office/officeart/2005/8/layout/radial6"/>
    <dgm:cxn modelId="{9F6EEBD3-9978-4956-BC2B-B39977F69D18}" type="presOf" srcId="{0192DCE4-CD91-4BF3-A180-65B17BF1C310}" destId="{9855DD66-F153-4441-86B1-B3FAFC69FBAE}" srcOrd="0" destOrd="0" presId="urn:microsoft.com/office/officeart/2005/8/layout/radial6"/>
    <dgm:cxn modelId="{FC7F44D2-3E92-4D1F-9EAB-37E3AFBBA9C6}" type="presOf" srcId="{96008ABC-C448-499A-933B-D3AF7078F0DE}" destId="{BF31C7F0-D960-404E-8388-F84A82A5406F}" srcOrd="0" destOrd="0" presId="urn:microsoft.com/office/officeart/2005/8/layout/radial6"/>
    <dgm:cxn modelId="{8BEC605A-F97B-4895-8932-15F64339EA09}" type="presOf" srcId="{E8A4FC97-4CA4-4A88-AB7C-E0883C1CBAB1}" destId="{4F63DEE1-71C6-43C1-8CE5-544E1CC26C7B}" srcOrd="0" destOrd="0" presId="urn:microsoft.com/office/officeart/2005/8/layout/radial6"/>
    <dgm:cxn modelId="{DA2B29E0-0AFB-4C31-8BBE-F1451B8A6056}" srcId="{40F5383E-E24F-4FA0-9337-69528C8CE2D9}" destId="{0192DCE4-CD91-4BF3-A180-65B17BF1C310}" srcOrd="2" destOrd="0" parTransId="{C01E9E1C-D876-4BA9-8106-A1477CAA531E}" sibTransId="{E8A4FC97-4CA4-4A88-AB7C-E0883C1CBAB1}"/>
    <dgm:cxn modelId="{0DBDD494-7A52-45C8-ACAB-7BA291D7A83E}" srcId="{40F5383E-E24F-4FA0-9337-69528C8CE2D9}" destId="{35DE605B-33FB-4E9F-A4E2-EF58BD18E792}" srcOrd="1" destOrd="0" parTransId="{6FDCE98B-EC7E-4130-A18E-732DC0FBE8CC}" sibTransId="{5C7C8CAA-1FFB-49E6-B0F3-6085641801D8}"/>
    <dgm:cxn modelId="{C7DD754A-913C-49E1-8830-E7DE8C8AF49F}" srcId="{40F5383E-E24F-4FA0-9337-69528C8CE2D9}" destId="{04D47470-08ED-49D7-B192-739E81D2A51B}" srcOrd="0" destOrd="0" parTransId="{36857605-6825-4137-A455-C841CE114206}" sibTransId="{D0756550-4058-40E7-9679-CF44DC1D996F}"/>
    <dgm:cxn modelId="{F9E80AAD-9138-4F89-858D-81D7675FE96B}" type="presOf" srcId="{04D47470-08ED-49D7-B192-739E81D2A51B}" destId="{6F1CC950-209F-4797-846E-F6ED887B2158}" srcOrd="0" destOrd="0" presId="urn:microsoft.com/office/officeart/2005/8/layout/radial6"/>
    <dgm:cxn modelId="{DDB052EA-BB63-4807-8E3E-455C8A7BE9AA}" type="presOf" srcId="{35DE605B-33FB-4E9F-A4E2-EF58BD18E792}" destId="{5A42BE67-9982-4296-A6F2-34EEED26B289}" srcOrd="0" destOrd="0" presId="urn:microsoft.com/office/officeart/2005/8/layout/radial6"/>
    <dgm:cxn modelId="{E0FE98EC-0523-48CC-9E51-89A7F589E515}" type="presParOf" srcId="{9354C9A1-4DEF-44E9-8E94-098E028AD8E1}" destId="{89D1F11E-1545-4B83-9EF2-1B851CB79BE1}" srcOrd="0" destOrd="0" presId="urn:microsoft.com/office/officeart/2005/8/layout/radial6"/>
    <dgm:cxn modelId="{132BAB8C-439E-4570-BBA2-93701BC00721}" type="presParOf" srcId="{9354C9A1-4DEF-44E9-8E94-098E028AD8E1}" destId="{6F1CC950-209F-4797-846E-F6ED887B2158}" srcOrd="1" destOrd="0" presId="urn:microsoft.com/office/officeart/2005/8/layout/radial6"/>
    <dgm:cxn modelId="{C1F6B993-3362-4562-85BD-AD842E91F788}" type="presParOf" srcId="{9354C9A1-4DEF-44E9-8E94-098E028AD8E1}" destId="{577BF8D2-544C-4FBB-B40A-6A715302B962}" srcOrd="2" destOrd="0" presId="urn:microsoft.com/office/officeart/2005/8/layout/radial6"/>
    <dgm:cxn modelId="{7020229F-D6C1-4395-BB6A-6ACE44D969C7}" type="presParOf" srcId="{9354C9A1-4DEF-44E9-8E94-098E028AD8E1}" destId="{37783889-63C2-418E-B32C-081861587CB6}" srcOrd="3" destOrd="0" presId="urn:microsoft.com/office/officeart/2005/8/layout/radial6"/>
    <dgm:cxn modelId="{7609F179-90D3-4CDC-8F06-C53ABE9D6125}" type="presParOf" srcId="{9354C9A1-4DEF-44E9-8E94-098E028AD8E1}" destId="{5A42BE67-9982-4296-A6F2-34EEED26B289}" srcOrd="4" destOrd="0" presId="urn:microsoft.com/office/officeart/2005/8/layout/radial6"/>
    <dgm:cxn modelId="{CAA9C3EA-B6B1-4991-87AE-0679DD22CC9C}" type="presParOf" srcId="{9354C9A1-4DEF-44E9-8E94-098E028AD8E1}" destId="{8B4598FD-E954-4401-BEF0-82F667BF4B96}" srcOrd="5" destOrd="0" presId="urn:microsoft.com/office/officeart/2005/8/layout/radial6"/>
    <dgm:cxn modelId="{0211ADFB-A9C3-448F-9ACA-5F42679FD34A}" type="presParOf" srcId="{9354C9A1-4DEF-44E9-8E94-098E028AD8E1}" destId="{44F644F0-2F7F-4800-817E-E58B09C2EDDD}" srcOrd="6" destOrd="0" presId="urn:microsoft.com/office/officeart/2005/8/layout/radial6"/>
    <dgm:cxn modelId="{21F2A26C-651D-47D9-B05F-557840BEDC47}" type="presParOf" srcId="{9354C9A1-4DEF-44E9-8E94-098E028AD8E1}" destId="{9855DD66-F153-4441-86B1-B3FAFC69FBAE}" srcOrd="7" destOrd="0" presId="urn:microsoft.com/office/officeart/2005/8/layout/radial6"/>
    <dgm:cxn modelId="{A6993938-6068-4635-B62F-DAF798E79AB1}" type="presParOf" srcId="{9354C9A1-4DEF-44E9-8E94-098E028AD8E1}" destId="{46711FE3-AECE-4BEB-9160-FB538C701361}" srcOrd="8" destOrd="0" presId="urn:microsoft.com/office/officeart/2005/8/layout/radial6"/>
    <dgm:cxn modelId="{19F78855-0A89-475C-99FF-0FB5D41EF546}" type="presParOf" srcId="{9354C9A1-4DEF-44E9-8E94-098E028AD8E1}" destId="{4F63DEE1-71C6-43C1-8CE5-544E1CC26C7B}" srcOrd="9" destOrd="0" presId="urn:microsoft.com/office/officeart/2005/8/layout/radial6"/>
    <dgm:cxn modelId="{78D71891-6491-422D-BBC7-FF2971E2DE7E}" type="presParOf" srcId="{9354C9A1-4DEF-44E9-8E94-098E028AD8E1}" destId="{BF31C7F0-D960-404E-8388-F84A82A5406F}" srcOrd="10" destOrd="0" presId="urn:microsoft.com/office/officeart/2005/8/layout/radial6"/>
    <dgm:cxn modelId="{177CDC8E-8C41-4F4F-9DE8-290EAF481F52}" type="presParOf" srcId="{9354C9A1-4DEF-44E9-8E94-098E028AD8E1}" destId="{B52EE481-E145-45DF-8A7C-A1D17B8CE1B1}" srcOrd="11" destOrd="0" presId="urn:microsoft.com/office/officeart/2005/8/layout/radial6"/>
    <dgm:cxn modelId="{03E2F57B-FAEA-4233-A00A-3AEAEE59847F}" type="presParOf" srcId="{9354C9A1-4DEF-44E9-8E94-098E028AD8E1}" destId="{7EEBF4F1-582A-45E5-9FB7-C9723AECC4B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BF4F1-582A-45E5-9FB7-C9723AECC4B1}">
      <dsp:nvSpPr>
        <dsp:cNvPr id="0" name=""/>
        <dsp:cNvSpPr/>
      </dsp:nvSpPr>
      <dsp:spPr>
        <a:xfrm>
          <a:off x="1914446" y="947302"/>
          <a:ext cx="3713842" cy="3713842"/>
        </a:xfrm>
        <a:prstGeom prst="blockArc">
          <a:avLst>
            <a:gd name="adj1" fmla="val 11679803"/>
            <a:gd name="adj2" fmla="val 17040728"/>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63DEE1-71C6-43C1-8CE5-544E1CC26C7B}">
      <dsp:nvSpPr>
        <dsp:cNvPr id="0" name=""/>
        <dsp:cNvSpPr/>
      </dsp:nvSpPr>
      <dsp:spPr>
        <a:xfrm>
          <a:off x="1949425" y="193456"/>
          <a:ext cx="3713842" cy="3713842"/>
        </a:xfrm>
        <a:prstGeom prst="blockArc">
          <a:avLst>
            <a:gd name="adj1" fmla="val 4936688"/>
            <a:gd name="adj2" fmla="val 10238991"/>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F644F0-2F7F-4800-817E-E58B09C2EDDD}">
      <dsp:nvSpPr>
        <dsp:cNvPr id="0" name=""/>
        <dsp:cNvSpPr/>
      </dsp:nvSpPr>
      <dsp:spPr>
        <a:xfrm>
          <a:off x="2313757" y="181022"/>
          <a:ext cx="3713842" cy="3713842"/>
        </a:xfrm>
        <a:prstGeom prst="blockArc">
          <a:avLst>
            <a:gd name="adj1" fmla="val 531334"/>
            <a:gd name="adj2" fmla="val 5628771"/>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783889-63C2-418E-B32C-081861587CB6}">
      <dsp:nvSpPr>
        <dsp:cNvPr id="0" name=""/>
        <dsp:cNvSpPr/>
      </dsp:nvSpPr>
      <dsp:spPr>
        <a:xfrm>
          <a:off x="2374662" y="1001151"/>
          <a:ext cx="3713842" cy="3713842"/>
        </a:xfrm>
        <a:prstGeom prst="blockArc">
          <a:avLst>
            <a:gd name="adj1" fmla="val 16160131"/>
            <a:gd name="adj2" fmla="val 20559007"/>
            <a:gd name="adj3" fmla="val 464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D1F11E-1545-4B83-9EF2-1B851CB79BE1}">
      <dsp:nvSpPr>
        <dsp:cNvPr id="0" name=""/>
        <dsp:cNvSpPr/>
      </dsp:nvSpPr>
      <dsp:spPr>
        <a:xfrm>
          <a:off x="3162145" y="1763598"/>
          <a:ext cx="1709486" cy="1294594"/>
        </a:xfrm>
        <a:prstGeom prst="ellipse">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nb-NO" sz="3500" kern="1200" dirty="0" smtClean="0"/>
            <a:t>Tortur</a:t>
          </a:r>
          <a:endParaRPr lang="nb-NO" sz="3500" kern="1200" dirty="0"/>
        </a:p>
      </dsp:txBody>
      <dsp:txXfrm>
        <a:off x="3412493" y="1953187"/>
        <a:ext cx="1208790" cy="915416"/>
      </dsp:txXfrm>
    </dsp:sp>
    <dsp:sp modelId="{6F1CC950-209F-4797-846E-F6ED887B2158}">
      <dsp:nvSpPr>
        <dsp:cNvPr id="0" name=""/>
        <dsp:cNvSpPr/>
      </dsp:nvSpPr>
      <dsp:spPr>
        <a:xfrm>
          <a:off x="3157989" y="586422"/>
          <a:ext cx="2105118" cy="915860"/>
        </a:xfrm>
        <a:prstGeom prst="ellipse">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dirty="0" smtClean="0"/>
            <a:t>Krenkelsens </a:t>
          </a:r>
          <a:r>
            <a:rPr lang="nb-NO" sz="2000" kern="1200" baseline="0" dirty="0" smtClean="0"/>
            <a:t>alvor</a:t>
          </a:r>
          <a:endParaRPr lang="nb-NO" sz="2000" kern="1200" baseline="0" dirty="0"/>
        </a:p>
      </dsp:txBody>
      <dsp:txXfrm>
        <a:off x="3466276" y="720547"/>
        <a:ext cx="1488544" cy="647610"/>
      </dsp:txXfrm>
    </dsp:sp>
    <dsp:sp modelId="{5A42BE67-9982-4296-A6F2-34EEED26B289}">
      <dsp:nvSpPr>
        <dsp:cNvPr id="0" name=""/>
        <dsp:cNvSpPr/>
      </dsp:nvSpPr>
      <dsp:spPr>
        <a:xfrm>
          <a:off x="5095902" y="1931616"/>
          <a:ext cx="1733992" cy="771115"/>
        </a:xfrm>
        <a:prstGeom prst="ellipse">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baseline="0" dirty="0" smtClean="0"/>
            <a:t>Hensikt/</a:t>
          </a:r>
        </a:p>
        <a:p>
          <a:pPr lvl="0" algn="ctr" defTabSz="889000">
            <a:lnSpc>
              <a:spcPct val="90000"/>
            </a:lnSpc>
            <a:spcBef>
              <a:spcPct val="0"/>
            </a:spcBef>
            <a:spcAft>
              <a:spcPct val="35000"/>
            </a:spcAft>
          </a:pPr>
          <a:r>
            <a:rPr lang="nb-NO" sz="2000" kern="1200" baseline="0" dirty="0" smtClean="0"/>
            <a:t>formål</a:t>
          </a:r>
          <a:endParaRPr lang="nb-NO" sz="2000" kern="1200" baseline="0" dirty="0"/>
        </a:p>
      </dsp:txBody>
      <dsp:txXfrm>
        <a:off x="5349839" y="2044543"/>
        <a:ext cx="1226118" cy="545261"/>
      </dsp:txXfrm>
    </dsp:sp>
    <dsp:sp modelId="{9855DD66-F153-4441-86B1-B3FAFC69FBAE}">
      <dsp:nvSpPr>
        <dsp:cNvPr id="0" name=""/>
        <dsp:cNvSpPr/>
      </dsp:nvSpPr>
      <dsp:spPr>
        <a:xfrm>
          <a:off x="3246182" y="3402985"/>
          <a:ext cx="1607758" cy="889570"/>
        </a:xfrm>
        <a:prstGeom prst="ellipse">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baseline="0" dirty="0" smtClean="0"/>
            <a:t>Intensjon</a:t>
          </a:r>
          <a:endParaRPr lang="nb-NO" sz="2000" kern="1200" baseline="0" dirty="0"/>
        </a:p>
      </dsp:txBody>
      <dsp:txXfrm>
        <a:off x="3481633" y="3533260"/>
        <a:ext cx="1136856" cy="629020"/>
      </dsp:txXfrm>
    </dsp:sp>
    <dsp:sp modelId="{BF31C7F0-D960-404E-8388-F84A82A5406F}">
      <dsp:nvSpPr>
        <dsp:cNvPr id="0" name=""/>
        <dsp:cNvSpPr/>
      </dsp:nvSpPr>
      <dsp:spPr>
        <a:xfrm>
          <a:off x="1144305" y="1931628"/>
          <a:ext cx="1744594" cy="826878"/>
        </a:xfrm>
        <a:prstGeom prst="ellipse">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baseline="0" dirty="0" smtClean="0"/>
            <a:t>Offentlig</a:t>
          </a:r>
          <a:r>
            <a:rPr lang="nb-NO" sz="2000" kern="1200" dirty="0" smtClean="0"/>
            <a:t> myndighet</a:t>
          </a:r>
          <a:endParaRPr lang="nb-NO" sz="2000" kern="1200" dirty="0"/>
        </a:p>
      </dsp:txBody>
      <dsp:txXfrm>
        <a:off x="1399795" y="2052721"/>
        <a:ext cx="1233614" cy="584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BF4F1-582A-45E5-9FB7-C9723AECC4B1}">
      <dsp:nvSpPr>
        <dsp:cNvPr id="0" name=""/>
        <dsp:cNvSpPr/>
      </dsp:nvSpPr>
      <dsp:spPr>
        <a:xfrm>
          <a:off x="1606648" y="788650"/>
          <a:ext cx="3760691" cy="3760691"/>
        </a:xfrm>
        <a:prstGeom prst="blockArc">
          <a:avLst>
            <a:gd name="adj1" fmla="val 11223115"/>
            <a:gd name="adj2" fmla="val 16960654"/>
            <a:gd name="adj3" fmla="val 463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63DEE1-71C6-43C1-8CE5-544E1CC26C7B}">
      <dsp:nvSpPr>
        <dsp:cNvPr id="0" name=""/>
        <dsp:cNvSpPr/>
      </dsp:nvSpPr>
      <dsp:spPr>
        <a:xfrm>
          <a:off x="1566701" y="121697"/>
          <a:ext cx="3760691" cy="3760691"/>
        </a:xfrm>
        <a:prstGeom prst="blockArc">
          <a:avLst>
            <a:gd name="adj1" fmla="val 4881004"/>
            <a:gd name="adj2" fmla="val 9965567"/>
            <a:gd name="adj3" fmla="val 463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F644F0-2F7F-4800-817E-E58B09C2EDDD}">
      <dsp:nvSpPr>
        <dsp:cNvPr id="0" name=""/>
        <dsp:cNvSpPr/>
      </dsp:nvSpPr>
      <dsp:spPr>
        <a:xfrm>
          <a:off x="2322715" y="164574"/>
          <a:ext cx="3760691" cy="3760691"/>
        </a:xfrm>
        <a:prstGeom prst="blockArc">
          <a:avLst>
            <a:gd name="adj1" fmla="val 709558"/>
            <a:gd name="adj2" fmla="val 6308514"/>
            <a:gd name="adj3" fmla="val 463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783889-63C2-418E-B32C-081861587CB6}">
      <dsp:nvSpPr>
        <dsp:cNvPr id="0" name=""/>
        <dsp:cNvSpPr/>
      </dsp:nvSpPr>
      <dsp:spPr>
        <a:xfrm>
          <a:off x="2303504" y="809786"/>
          <a:ext cx="3760691" cy="3760691"/>
        </a:xfrm>
        <a:prstGeom prst="blockArc">
          <a:avLst>
            <a:gd name="adj1" fmla="val 15647813"/>
            <a:gd name="adj2" fmla="val 21095098"/>
            <a:gd name="adj3" fmla="val 463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D1F11E-1545-4B83-9EF2-1B851CB79BE1}">
      <dsp:nvSpPr>
        <dsp:cNvPr id="0" name=""/>
        <dsp:cNvSpPr/>
      </dsp:nvSpPr>
      <dsp:spPr>
        <a:xfrm>
          <a:off x="2654375" y="1605630"/>
          <a:ext cx="2411169" cy="1542935"/>
        </a:xfrm>
        <a:prstGeom prst="ellipse">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nb-NO" sz="2200" kern="1200" dirty="0" smtClean="0">
              <a:solidFill>
                <a:schemeClr val="tx1"/>
              </a:solidFill>
            </a:rPr>
            <a:t>Grusom, umenneskelig, </a:t>
          </a:r>
          <a:br>
            <a:rPr lang="nb-NO" sz="2200" kern="1200" dirty="0" smtClean="0">
              <a:solidFill>
                <a:schemeClr val="tx1"/>
              </a:solidFill>
            </a:rPr>
          </a:br>
          <a:r>
            <a:rPr lang="nb-NO" sz="2200" kern="1200" dirty="0" smtClean="0">
              <a:solidFill>
                <a:schemeClr val="tx1"/>
              </a:solidFill>
            </a:rPr>
            <a:t>nedverdigende</a:t>
          </a:r>
          <a:endParaRPr lang="nb-NO" sz="2200" kern="1200" dirty="0">
            <a:solidFill>
              <a:schemeClr val="tx1"/>
            </a:solidFill>
          </a:endParaRPr>
        </a:p>
      </dsp:txBody>
      <dsp:txXfrm>
        <a:off x="3007483" y="1831588"/>
        <a:ext cx="1704953" cy="1091019"/>
      </dsp:txXfrm>
    </dsp:sp>
    <dsp:sp modelId="{6F1CC950-209F-4797-846E-F6ED887B2158}">
      <dsp:nvSpPr>
        <dsp:cNvPr id="0" name=""/>
        <dsp:cNvSpPr/>
      </dsp:nvSpPr>
      <dsp:spPr>
        <a:xfrm>
          <a:off x="2824543" y="413458"/>
          <a:ext cx="2131096" cy="927163"/>
        </a:xfrm>
        <a:prstGeom prst="ellipse">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dirty="0" smtClean="0"/>
            <a:t>Krenkelsens </a:t>
          </a:r>
          <a:r>
            <a:rPr lang="nb-NO" sz="2000" kern="1200" baseline="0" dirty="0" smtClean="0"/>
            <a:t>alvor</a:t>
          </a:r>
          <a:endParaRPr lang="nb-NO" sz="2000" kern="1200" baseline="0" dirty="0"/>
        </a:p>
      </dsp:txBody>
      <dsp:txXfrm>
        <a:off x="3136635" y="549238"/>
        <a:ext cx="1506912" cy="655603"/>
      </dsp:txXfrm>
    </dsp:sp>
    <dsp:sp modelId="{5A42BE67-9982-4296-A6F2-34EEED26B289}">
      <dsp:nvSpPr>
        <dsp:cNvPr id="0" name=""/>
        <dsp:cNvSpPr/>
      </dsp:nvSpPr>
      <dsp:spPr>
        <a:xfrm>
          <a:off x="5123115" y="2031024"/>
          <a:ext cx="1755390" cy="780631"/>
        </a:xfrm>
        <a:prstGeom prst="ellipse">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baseline="0" dirty="0" smtClean="0">
              <a:solidFill>
                <a:schemeClr val="bg2">
                  <a:lumMod val="20000"/>
                  <a:lumOff val="80000"/>
                </a:schemeClr>
              </a:solidFill>
            </a:rPr>
            <a:t>Hensikt/</a:t>
          </a:r>
        </a:p>
        <a:p>
          <a:pPr lvl="0" algn="ctr" defTabSz="889000">
            <a:lnSpc>
              <a:spcPct val="90000"/>
            </a:lnSpc>
            <a:spcBef>
              <a:spcPct val="0"/>
            </a:spcBef>
            <a:spcAft>
              <a:spcPct val="35000"/>
            </a:spcAft>
          </a:pPr>
          <a:r>
            <a:rPr lang="nb-NO" sz="2000" kern="1200" baseline="0" dirty="0" smtClean="0">
              <a:solidFill>
                <a:schemeClr val="bg2">
                  <a:lumMod val="20000"/>
                  <a:lumOff val="80000"/>
                </a:schemeClr>
              </a:solidFill>
            </a:rPr>
            <a:t>formål</a:t>
          </a:r>
          <a:endParaRPr lang="nb-NO" sz="2000" kern="1200" baseline="0" dirty="0">
            <a:solidFill>
              <a:schemeClr val="bg2">
                <a:lumMod val="20000"/>
                <a:lumOff val="80000"/>
              </a:schemeClr>
            </a:solidFill>
          </a:endParaRPr>
        </a:p>
      </dsp:txBody>
      <dsp:txXfrm>
        <a:off x="5380186" y="2145345"/>
        <a:ext cx="1241248" cy="551989"/>
      </dsp:txXfrm>
    </dsp:sp>
    <dsp:sp modelId="{9855DD66-F153-4441-86B1-B3FAFC69FBAE}">
      <dsp:nvSpPr>
        <dsp:cNvPr id="0" name=""/>
        <dsp:cNvSpPr/>
      </dsp:nvSpPr>
      <dsp:spPr>
        <a:xfrm>
          <a:off x="2909486" y="3367613"/>
          <a:ext cx="1627599" cy="900548"/>
        </a:xfrm>
        <a:prstGeom prst="ellipse">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baseline="0" dirty="0" smtClean="0"/>
            <a:t>Intensjon</a:t>
          </a:r>
          <a:endParaRPr lang="nb-NO" sz="2000" kern="1200" baseline="0" dirty="0"/>
        </a:p>
      </dsp:txBody>
      <dsp:txXfrm>
        <a:off x="3147842" y="3499495"/>
        <a:ext cx="1150887" cy="636784"/>
      </dsp:txXfrm>
    </dsp:sp>
    <dsp:sp modelId="{BF31C7F0-D960-404E-8388-F84A82A5406F}">
      <dsp:nvSpPr>
        <dsp:cNvPr id="0" name=""/>
        <dsp:cNvSpPr/>
      </dsp:nvSpPr>
      <dsp:spPr>
        <a:xfrm>
          <a:off x="781091" y="2024962"/>
          <a:ext cx="1766123" cy="837082"/>
        </a:xfrm>
        <a:prstGeom prst="ellipse">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baseline="0" dirty="0" smtClean="0"/>
            <a:t>Offentlig</a:t>
          </a:r>
          <a:r>
            <a:rPr lang="nb-NO" sz="2000" kern="1200" dirty="0" smtClean="0"/>
            <a:t> myndighet</a:t>
          </a:r>
          <a:endParaRPr lang="nb-NO" sz="2000" kern="1200" dirty="0"/>
        </a:p>
      </dsp:txBody>
      <dsp:txXfrm>
        <a:off x="1039734" y="2147550"/>
        <a:ext cx="1248837" cy="59190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498" tIns="45249" rIns="90498" bIns="45249" numCol="1" anchor="t" anchorCtr="0" compatLnSpc="1">
            <a:prstTxWarp prst="textNoShape">
              <a:avLst/>
            </a:prstTxWarp>
          </a:bodyPr>
          <a:lstStyle>
            <a:lvl1pPr algn="l" defTabSz="904875">
              <a:defRPr sz="1200" b="0">
                <a:solidFill>
                  <a:schemeClr val="tx1"/>
                </a:solidFill>
              </a:defRPr>
            </a:lvl1pPr>
          </a:lstStyle>
          <a:p>
            <a:r>
              <a:rPr lang="nb-NO" smtClean="0"/>
              <a:t>Sivilombudsmannen</a:t>
            </a:r>
            <a:endParaRPr lang="nb-NO"/>
          </a:p>
        </p:txBody>
      </p:sp>
      <p:sp>
        <p:nvSpPr>
          <p:cNvPr id="7171"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0498" tIns="45249" rIns="90498" bIns="45249" numCol="1" anchor="t" anchorCtr="0" compatLnSpc="1">
            <a:prstTxWarp prst="textNoShape">
              <a:avLst/>
            </a:prstTxWarp>
          </a:bodyPr>
          <a:lstStyle>
            <a:lvl1pPr algn="r" defTabSz="904875">
              <a:defRPr sz="1200" b="0">
                <a:solidFill>
                  <a:schemeClr val="tx1"/>
                </a:solidFill>
              </a:defRPr>
            </a:lvl1pPr>
          </a:lstStyle>
          <a:p>
            <a:endParaRPr lang="nb-NO"/>
          </a:p>
        </p:txBody>
      </p:sp>
      <p:sp>
        <p:nvSpPr>
          <p:cNvPr id="7172"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0498" tIns="45249" rIns="90498" bIns="45249" numCol="1" anchor="b" anchorCtr="0" compatLnSpc="1">
            <a:prstTxWarp prst="textNoShape">
              <a:avLst/>
            </a:prstTxWarp>
          </a:bodyPr>
          <a:lstStyle>
            <a:lvl1pPr algn="l" defTabSz="904875">
              <a:defRPr sz="1200" b="0">
                <a:solidFill>
                  <a:schemeClr val="tx1"/>
                </a:solidFill>
              </a:defRPr>
            </a:lvl1pPr>
          </a:lstStyle>
          <a:p>
            <a:r>
              <a:rPr lang="nb-NO" smtClean="0"/>
              <a:t>Stortingets ombudsmann for forvaltningen</a:t>
            </a:r>
            <a:endParaRPr lang="nb-NO"/>
          </a:p>
        </p:txBody>
      </p:sp>
      <p:sp>
        <p:nvSpPr>
          <p:cNvPr id="7173"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0498" tIns="45249" rIns="90498" bIns="45249" numCol="1" anchor="b" anchorCtr="0" compatLnSpc="1">
            <a:prstTxWarp prst="textNoShape">
              <a:avLst/>
            </a:prstTxWarp>
          </a:bodyPr>
          <a:lstStyle>
            <a:lvl1pPr algn="r" defTabSz="904875">
              <a:defRPr sz="1200" b="0">
                <a:solidFill>
                  <a:schemeClr val="tx1"/>
                </a:solidFill>
              </a:defRPr>
            </a:lvl1pPr>
          </a:lstStyle>
          <a:p>
            <a:fld id="{3718B31F-9E17-4424-9594-93F2EBBF2E65}" type="slidenum">
              <a:rPr lang="nb-NO"/>
              <a:pPr/>
              <a:t>‹#›</a:t>
            </a:fld>
            <a:endParaRPr lang="nb-NO"/>
          </a:p>
        </p:txBody>
      </p:sp>
    </p:spTree>
    <p:extLst>
      <p:ext uri="{BB962C8B-B14F-4D97-AF65-F5344CB8AC3E}">
        <p14:creationId xmlns:p14="http://schemas.microsoft.com/office/powerpoint/2010/main" val="256405680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498" tIns="45249" rIns="90498" bIns="45249" numCol="1" anchor="t" anchorCtr="0" compatLnSpc="1">
            <a:prstTxWarp prst="textNoShape">
              <a:avLst/>
            </a:prstTxWarp>
          </a:bodyPr>
          <a:lstStyle>
            <a:lvl1pPr algn="l" defTabSz="904875">
              <a:defRPr sz="1200" b="0">
                <a:solidFill>
                  <a:schemeClr val="tx1"/>
                </a:solidFill>
              </a:defRPr>
            </a:lvl1pPr>
          </a:lstStyle>
          <a:p>
            <a:r>
              <a:rPr lang="nb-NO" smtClean="0"/>
              <a:t>Sivilombudsmannen</a:t>
            </a:r>
            <a:endParaRPr lang="nb-NO"/>
          </a:p>
        </p:txBody>
      </p:sp>
      <p:sp>
        <p:nvSpPr>
          <p:cNvPr id="5123" name="Rectangle 3"/>
          <p:cNvSpPr>
            <a:spLocks noGrp="1" noChangeArrowheads="1"/>
          </p:cNvSpPr>
          <p:nvPr>
            <p:ph type="dt" idx="1"/>
          </p:nvPr>
        </p:nvSpPr>
        <p:spPr bwMode="auto">
          <a:xfrm>
            <a:off x="3816350" y="0"/>
            <a:ext cx="2919413" cy="493713"/>
          </a:xfrm>
          <a:prstGeom prst="rect">
            <a:avLst/>
          </a:prstGeom>
          <a:noFill/>
          <a:ln w="9525">
            <a:noFill/>
            <a:miter lim="800000"/>
            <a:headEnd/>
            <a:tailEnd/>
          </a:ln>
          <a:effectLst/>
        </p:spPr>
        <p:txBody>
          <a:bodyPr vert="horz" wrap="square" lIns="90498" tIns="45249" rIns="90498" bIns="45249" numCol="1" anchor="t" anchorCtr="0" compatLnSpc="1">
            <a:prstTxWarp prst="textNoShape">
              <a:avLst/>
            </a:prstTxWarp>
          </a:bodyPr>
          <a:lstStyle>
            <a:lvl1pPr algn="r" defTabSz="904875">
              <a:defRPr sz="1200" b="0">
                <a:solidFill>
                  <a:schemeClr val="tx1"/>
                </a:solidFill>
              </a:defRPr>
            </a:lvl1pPr>
          </a:lstStyle>
          <a:p>
            <a:endParaRPr lang="nb-NO"/>
          </a:p>
        </p:txBody>
      </p:sp>
      <p:sp>
        <p:nvSpPr>
          <p:cNvPr id="5124"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898525" y="4687888"/>
            <a:ext cx="4938713" cy="4441825"/>
          </a:xfrm>
          <a:prstGeom prst="rect">
            <a:avLst/>
          </a:prstGeom>
          <a:noFill/>
          <a:ln w="9525">
            <a:noFill/>
            <a:miter lim="800000"/>
            <a:headEnd/>
            <a:tailEnd/>
          </a:ln>
          <a:effectLst/>
        </p:spPr>
        <p:txBody>
          <a:bodyPr vert="horz" wrap="square" lIns="90498" tIns="45249" rIns="90498" bIns="4524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375775"/>
            <a:ext cx="2919413" cy="493713"/>
          </a:xfrm>
          <a:prstGeom prst="rect">
            <a:avLst/>
          </a:prstGeom>
          <a:noFill/>
          <a:ln w="9525">
            <a:noFill/>
            <a:miter lim="800000"/>
            <a:headEnd/>
            <a:tailEnd/>
          </a:ln>
          <a:effectLst/>
        </p:spPr>
        <p:txBody>
          <a:bodyPr vert="horz" wrap="square" lIns="90498" tIns="45249" rIns="90498" bIns="45249" numCol="1" anchor="b" anchorCtr="0" compatLnSpc="1">
            <a:prstTxWarp prst="textNoShape">
              <a:avLst/>
            </a:prstTxWarp>
          </a:bodyPr>
          <a:lstStyle>
            <a:lvl1pPr algn="l" defTabSz="904875">
              <a:defRPr sz="1200" b="0">
                <a:solidFill>
                  <a:schemeClr val="tx1"/>
                </a:solidFill>
              </a:defRPr>
            </a:lvl1pPr>
          </a:lstStyle>
          <a:p>
            <a:r>
              <a:rPr lang="nb-NO" smtClean="0"/>
              <a:t>Stortingets ombudsmann for forvaltningen</a:t>
            </a:r>
            <a:endParaRPr lang="nb-NO"/>
          </a:p>
        </p:txBody>
      </p:sp>
      <p:sp>
        <p:nvSpPr>
          <p:cNvPr id="5127" name="Rectangle 7"/>
          <p:cNvSpPr>
            <a:spLocks noGrp="1" noChangeArrowheads="1"/>
          </p:cNvSpPr>
          <p:nvPr>
            <p:ph type="sldNum" sz="quarter" idx="5"/>
          </p:nvPr>
        </p:nvSpPr>
        <p:spPr bwMode="auto">
          <a:xfrm>
            <a:off x="3816350" y="9375775"/>
            <a:ext cx="2919413" cy="493713"/>
          </a:xfrm>
          <a:prstGeom prst="rect">
            <a:avLst/>
          </a:prstGeom>
          <a:noFill/>
          <a:ln w="9525">
            <a:noFill/>
            <a:miter lim="800000"/>
            <a:headEnd/>
            <a:tailEnd/>
          </a:ln>
          <a:effectLst/>
        </p:spPr>
        <p:txBody>
          <a:bodyPr vert="horz" wrap="square" lIns="90498" tIns="45249" rIns="90498" bIns="45249" numCol="1" anchor="b" anchorCtr="0" compatLnSpc="1">
            <a:prstTxWarp prst="textNoShape">
              <a:avLst/>
            </a:prstTxWarp>
          </a:bodyPr>
          <a:lstStyle>
            <a:lvl1pPr algn="r" defTabSz="904875">
              <a:defRPr sz="1200" b="0">
                <a:solidFill>
                  <a:schemeClr val="tx1"/>
                </a:solidFill>
              </a:defRPr>
            </a:lvl1pPr>
          </a:lstStyle>
          <a:p>
            <a:fld id="{776BE86C-A739-4359-BD23-E32928ABC74B}" type="slidenum">
              <a:rPr lang="nb-NO"/>
              <a:pPr/>
              <a:t>‹#›</a:t>
            </a:fld>
            <a:endParaRPr lang="nb-NO"/>
          </a:p>
        </p:txBody>
      </p:sp>
    </p:spTree>
    <p:extLst>
      <p:ext uri="{BB962C8B-B14F-4D97-AF65-F5344CB8AC3E}">
        <p14:creationId xmlns:p14="http://schemas.microsoft.com/office/powerpoint/2010/main" val="176091435"/>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267F5F-565C-4289-BD68-6A02D2D2AAB8}" type="slidenum">
              <a:rPr lang="nb-NO"/>
              <a:pPr/>
              <a:t>1</a:t>
            </a:fld>
            <a:endParaRPr lang="nb-NO"/>
          </a:p>
        </p:txBody>
      </p:sp>
      <p:sp>
        <p:nvSpPr>
          <p:cNvPr id="132098" name="Rectangle 2"/>
          <p:cNvSpPr>
            <a:spLocks noGrp="1" noRot="1" noChangeAspect="1" noChangeArrowheads="1" noTextEdit="1"/>
          </p:cNvSpPr>
          <p:nvPr>
            <p:ph type="sldImg"/>
          </p:nvPr>
        </p:nvSpPr>
        <p:spPr>
          <a:xfrm>
            <a:off x="901700" y="739775"/>
            <a:ext cx="4933950" cy="3700463"/>
          </a:xfrm>
          <a:ln/>
        </p:spPr>
      </p:sp>
      <p:sp>
        <p:nvSpPr>
          <p:cNvPr id="132099" name="Rectangle 3"/>
          <p:cNvSpPr>
            <a:spLocks noGrp="1" noChangeArrowheads="1"/>
          </p:cNvSpPr>
          <p:nvPr>
            <p:ph type="body" idx="1"/>
          </p:nvPr>
        </p:nvSpPr>
        <p:spPr/>
        <p:txBody>
          <a:bodyPr/>
          <a:lstStyle/>
          <a:p>
            <a:pPr eaLnBrk="1" hangingPunct="1"/>
            <a:r>
              <a:rPr lang="nb-NO" b="1" dirty="0" smtClean="0"/>
              <a:t>I forbindelse med at Sivilombudsmannens nye forebyggingsmandat ble presentert her på kontrollkommisjonskonferansen i fjor – i forkant av at arbeidet</a:t>
            </a:r>
            <a:r>
              <a:rPr lang="nb-NO" b="1" baseline="0" dirty="0" smtClean="0"/>
              <a:t> startet – ble Sivilombudsmannsordningen gjennomgått. Jeg vil derfor ikke nå gå nærmere inn på Sivilombudsmannens brede arbeidsområde og prosessen med å ratifisere tilleggsprotokollen til FNs torturkonvensjon. </a:t>
            </a:r>
          </a:p>
          <a:p>
            <a:pPr eaLnBrk="1" hangingPunct="1"/>
            <a:endParaRPr lang="nb-NO" b="1" baseline="0" dirty="0" smtClean="0"/>
          </a:p>
          <a:p>
            <a:pPr eaLnBrk="1" hangingPunct="1"/>
            <a:r>
              <a:rPr lang="nb-NO" b="1" baseline="0" dirty="0" smtClean="0"/>
              <a:t>I dag vil vi konsentrere oss om følgende: (slide </a:t>
            </a:r>
            <a:r>
              <a:rPr lang="nb-NO" b="1" baseline="0" dirty="0" err="1" smtClean="0"/>
              <a:t>nr</a:t>
            </a:r>
            <a:r>
              <a:rPr lang="nb-NO" b="1" baseline="0" dirty="0" smtClean="0"/>
              <a:t> 2)</a:t>
            </a:r>
            <a:endParaRPr lang="nb-NO" b="1" dirty="0" smtClean="0"/>
          </a:p>
          <a:p>
            <a:pPr eaLnBrk="1" hangingPunct="1"/>
            <a:endParaRPr lang="nb-NO" baseline="0" dirty="0" smtClean="0"/>
          </a:p>
          <a:p>
            <a:endParaRPr lang="nb-NO" dirty="0"/>
          </a:p>
        </p:txBody>
      </p:sp>
      <p:sp>
        <p:nvSpPr>
          <p:cNvPr id="5" name="Plassholder for bunntekst 4"/>
          <p:cNvSpPr>
            <a:spLocks noGrp="1"/>
          </p:cNvSpPr>
          <p:nvPr>
            <p:ph type="ftr" sz="quarter" idx="10"/>
          </p:nvPr>
        </p:nvSpPr>
        <p:spPr/>
        <p:txBody>
          <a:bodyPr/>
          <a:lstStyle/>
          <a:p>
            <a:r>
              <a:rPr lang="nb-NO" smtClean="0"/>
              <a:t>Stortingets ombudsmann for forvaltningen</a:t>
            </a:r>
            <a:endParaRPr lang="nb-NO"/>
          </a:p>
        </p:txBody>
      </p:sp>
      <p:sp>
        <p:nvSpPr>
          <p:cNvPr id="2" name="Plassholder for topptekst 1"/>
          <p:cNvSpPr>
            <a:spLocks noGrp="1"/>
          </p:cNvSpPr>
          <p:nvPr>
            <p:ph type="hdr" sz="quarter" idx="11"/>
          </p:nvPr>
        </p:nvSpPr>
        <p:spPr/>
        <p:txBody>
          <a:bodyPr/>
          <a:lstStyle/>
          <a:p>
            <a:r>
              <a:rPr lang="nb-NO" smtClean="0"/>
              <a:t>Sivilombudsmannen</a:t>
            </a:r>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Tromsø fengsel:</a:t>
            </a:r>
            <a:r>
              <a:rPr lang="nb-NO" b="1" baseline="0" dirty="0" smtClean="0"/>
              <a:t> </a:t>
            </a:r>
            <a:r>
              <a:rPr lang="nb-NO" b="1" baseline="0" dirty="0" err="1" smtClean="0"/>
              <a:t>ca</a:t>
            </a:r>
            <a:r>
              <a:rPr lang="nb-NO" b="1" baseline="0" dirty="0" smtClean="0"/>
              <a:t> 60 innsatte, </a:t>
            </a:r>
            <a:r>
              <a:rPr lang="nb-NO" b="1" baseline="0" dirty="0" err="1" smtClean="0"/>
              <a:t>ca</a:t>
            </a:r>
            <a:r>
              <a:rPr lang="nb-NO" b="1" baseline="0" dirty="0" smtClean="0"/>
              <a:t> 40 på høyere sikkerhet, samtalte med over 80% av de innsatte på høyere sikkerhet og 40 % av de på åpen avdeling. </a:t>
            </a:r>
          </a:p>
          <a:p>
            <a:endParaRPr lang="nb-NO" b="1" baseline="0" dirty="0" smtClean="0"/>
          </a:p>
          <a:p>
            <a:r>
              <a:rPr lang="nb-NO" b="1" baseline="0" dirty="0" smtClean="0"/>
              <a:t>Tønsberg arrest . Få innsatte, derfor uvarslet besøk uken etter</a:t>
            </a:r>
          </a:p>
          <a:p>
            <a:endParaRPr lang="nb-NO" b="1" baseline="0" dirty="0" smtClean="0"/>
          </a:p>
          <a:p>
            <a:r>
              <a:rPr lang="nb-NO" b="1" baseline="0" dirty="0" smtClean="0"/>
              <a:t>Drammen arrest: nok arrestanter..</a:t>
            </a:r>
          </a:p>
          <a:p>
            <a:endParaRPr lang="nb-NO" b="1" baseline="0" dirty="0" smtClean="0"/>
          </a:p>
          <a:p>
            <a:r>
              <a:rPr lang="nb-NO" b="1" baseline="0" dirty="0" smtClean="0"/>
              <a:t>Bergen fengsel: </a:t>
            </a:r>
            <a:r>
              <a:rPr lang="nb-NO" b="1" baseline="0" dirty="0" err="1" smtClean="0"/>
              <a:t>ca</a:t>
            </a:r>
            <a:r>
              <a:rPr lang="nb-NO" b="1" baseline="0" dirty="0" smtClean="0"/>
              <a:t> 200 innsatte på høyere sikkerhet. I løpet av vårt tre-dagers besøk gjennomførte vi over 60 samtaler med innsatte. </a:t>
            </a:r>
            <a:endParaRPr lang="nb-NO" b="1" dirty="0"/>
          </a:p>
        </p:txBody>
      </p:sp>
      <p:sp>
        <p:nvSpPr>
          <p:cNvPr id="4" name="Plassholder for topptekst 3"/>
          <p:cNvSpPr>
            <a:spLocks noGrp="1"/>
          </p:cNvSpPr>
          <p:nvPr>
            <p:ph type="hdr" sz="quarter" idx="10"/>
          </p:nvPr>
        </p:nvSpPr>
        <p:spPr/>
        <p:txBody>
          <a:bodyPr/>
          <a:lstStyle/>
          <a:p>
            <a:r>
              <a:rPr lang="nb-NO" smtClean="0"/>
              <a:t>Sivilombudsmannen</a:t>
            </a:r>
            <a:endParaRPr lang="nb-NO"/>
          </a:p>
        </p:txBody>
      </p:sp>
      <p:sp>
        <p:nvSpPr>
          <p:cNvPr id="5" name="Plassholder for bunntekst 4"/>
          <p:cNvSpPr>
            <a:spLocks noGrp="1"/>
          </p:cNvSpPr>
          <p:nvPr>
            <p:ph type="ftr" sz="quarter" idx="11"/>
          </p:nvPr>
        </p:nvSpPr>
        <p:spPr/>
        <p:txBody>
          <a:bodyPr/>
          <a:lstStyle/>
          <a:p>
            <a:r>
              <a:rPr lang="nb-NO" smtClean="0"/>
              <a:t>Stortingets ombudsmann for forvaltningen</a:t>
            </a:r>
            <a:endParaRPr lang="nb-NO"/>
          </a:p>
        </p:txBody>
      </p:sp>
      <p:sp>
        <p:nvSpPr>
          <p:cNvPr id="6" name="Plassholder for lysbildenummer 5"/>
          <p:cNvSpPr>
            <a:spLocks noGrp="1"/>
          </p:cNvSpPr>
          <p:nvPr>
            <p:ph type="sldNum" sz="quarter" idx="12"/>
          </p:nvPr>
        </p:nvSpPr>
        <p:spPr/>
        <p:txBody>
          <a:bodyPr/>
          <a:lstStyle/>
          <a:p>
            <a:fld id="{776BE86C-A739-4359-BD23-E32928ABC74B}" type="slidenum">
              <a:rPr lang="nb-NO" smtClean="0"/>
              <a:pPr/>
              <a:t>11</a:t>
            </a:fld>
            <a:endParaRPr lang="nb-NO"/>
          </a:p>
        </p:txBody>
      </p:sp>
    </p:spTree>
    <p:extLst>
      <p:ext uri="{BB962C8B-B14F-4D97-AF65-F5344CB8AC3E}">
        <p14:creationId xmlns:p14="http://schemas.microsoft.com/office/powerpoint/2010/main" val="91908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år </a:t>
            </a:r>
            <a:r>
              <a:rPr lang="nb-NO" baseline="0" dirty="0" smtClean="0"/>
              <a:t>har Forebyggingsenheten gjennomført flere besøk til fengsler og politiarrester.  Vi har ikke ennå gjennomført besøk til psykiatriske institusjoner.  Det kommer vi til å gjøre i 2015.  Likevel, synes vi at det er viktig å snakke med dere om psykisk syke i fengsel selv om kontrollkommisjonen ikke er en tilsynsorgan i norske fengsler.  </a:t>
            </a:r>
          </a:p>
          <a:p>
            <a:endParaRPr lang="nb-NO" baseline="0" dirty="0" smtClean="0"/>
          </a:p>
          <a:p>
            <a:r>
              <a:rPr lang="nb-NO" baseline="0" dirty="0" smtClean="0"/>
              <a:t>Siden innsatte flytter inn og ut av fengsler -- altså inn og ut av samfunnet – er det viktig å vite litt om hvem som sitter i norske fengsler og hvordan soningsforhold kan påvirke mans psykiske helsetilstand. </a:t>
            </a:r>
            <a:endParaRPr lang="nb-NO" dirty="0"/>
          </a:p>
        </p:txBody>
      </p:sp>
      <p:sp>
        <p:nvSpPr>
          <p:cNvPr id="4" name="Plassholder for topptekst 3"/>
          <p:cNvSpPr>
            <a:spLocks noGrp="1"/>
          </p:cNvSpPr>
          <p:nvPr>
            <p:ph type="hdr" sz="quarter" idx="10"/>
          </p:nvPr>
        </p:nvSpPr>
        <p:spPr/>
        <p:txBody>
          <a:bodyPr/>
          <a:lstStyle/>
          <a:p>
            <a:r>
              <a:rPr lang="nb-NO" smtClean="0"/>
              <a:t>Sivilombudsmannen</a:t>
            </a:r>
            <a:endParaRPr lang="nb-NO"/>
          </a:p>
        </p:txBody>
      </p:sp>
      <p:sp>
        <p:nvSpPr>
          <p:cNvPr id="5" name="Plassholder for bunntekst 4"/>
          <p:cNvSpPr>
            <a:spLocks noGrp="1"/>
          </p:cNvSpPr>
          <p:nvPr>
            <p:ph type="ftr" sz="quarter" idx="11"/>
          </p:nvPr>
        </p:nvSpPr>
        <p:spPr/>
        <p:txBody>
          <a:bodyPr/>
          <a:lstStyle/>
          <a:p>
            <a:r>
              <a:rPr lang="nb-NO" smtClean="0"/>
              <a:t>Stortingets ombudsmann for forvaltningen</a:t>
            </a:r>
            <a:endParaRPr lang="nb-NO"/>
          </a:p>
        </p:txBody>
      </p:sp>
      <p:sp>
        <p:nvSpPr>
          <p:cNvPr id="6" name="Plassholder for lysbildenummer 5"/>
          <p:cNvSpPr>
            <a:spLocks noGrp="1"/>
          </p:cNvSpPr>
          <p:nvPr>
            <p:ph type="sldNum" sz="quarter" idx="12"/>
          </p:nvPr>
        </p:nvSpPr>
        <p:spPr/>
        <p:txBody>
          <a:bodyPr/>
          <a:lstStyle/>
          <a:p>
            <a:fld id="{776BE86C-A739-4359-BD23-E32928ABC74B}" type="slidenum">
              <a:rPr lang="nb-NO" smtClean="0"/>
              <a:pPr/>
              <a:t>12</a:t>
            </a:fld>
            <a:endParaRPr lang="nb-NO"/>
          </a:p>
        </p:txBody>
      </p:sp>
    </p:spTree>
    <p:extLst>
      <p:ext uri="{BB962C8B-B14F-4D97-AF65-F5344CB8AC3E}">
        <p14:creationId xmlns:p14="http://schemas.microsoft.com/office/powerpoint/2010/main" val="220550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1700" y="739775"/>
            <a:ext cx="4933950" cy="3700463"/>
          </a:xfrm>
        </p:spPr>
      </p:sp>
      <p:sp>
        <p:nvSpPr>
          <p:cNvPr id="3" name="Plassholder for notater 2"/>
          <p:cNvSpPr>
            <a:spLocks noGrp="1"/>
          </p:cNvSpPr>
          <p:nvPr>
            <p:ph type="body" idx="1"/>
          </p:nvPr>
        </p:nvSpPr>
        <p:spPr/>
        <p:txBody>
          <a:bodyPr>
            <a:normAutofit/>
          </a:bodyPr>
          <a:lstStyle/>
          <a:p>
            <a:r>
              <a:rPr lang="nb-NO" sz="1200" b="0" i="0" u="none" strike="noStrike" kern="1200" baseline="0" dirty="0" smtClean="0">
                <a:solidFill>
                  <a:schemeClr val="tx1"/>
                </a:solidFill>
                <a:latin typeface="Times New Roman" pitchFamily="18" charset="0"/>
                <a:ea typeface="+mn-ea"/>
                <a:cs typeface="+mn-cs"/>
              </a:rPr>
              <a:t>Jeg viser til en ny rapport fra Kompetansesenter for sikkerhets- fengsels- og rettspsykiatri. Denne landsdekkende undersøkelsen fant at forekomsten av psykiske lidelser blant domfelte i norske fengsler er betydelig høyere enn i Norges normalbefolkning.</a:t>
            </a:r>
          </a:p>
          <a:p>
            <a:endParaRPr lang="nb-NO" sz="1200" b="0" i="0" u="none" strike="noStrike" kern="1200" baseline="0" dirty="0" smtClean="0">
              <a:solidFill>
                <a:schemeClr val="tx1"/>
              </a:solidFill>
              <a:latin typeface="Times New Roman" pitchFamily="18" charset="0"/>
              <a:ea typeface="+mn-ea"/>
              <a:cs typeface="+mn-cs"/>
            </a:endParaRPr>
          </a:p>
          <a:p>
            <a:r>
              <a:rPr lang="nb-NO" sz="1200" b="0" i="0" u="none" strike="noStrike" kern="1200" baseline="0" dirty="0" smtClean="0">
                <a:solidFill>
                  <a:schemeClr val="tx1"/>
                </a:solidFill>
                <a:latin typeface="Times New Roman" pitchFamily="18" charset="0"/>
                <a:ea typeface="+mn-ea"/>
                <a:cs typeface="+mn-cs"/>
              </a:rPr>
              <a:t>73% hadde en personlighetsforstyrrelse</a:t>
            </a:r>
          </a:p>
          <a:p>
            <a:r>
              <a:rPr lang="nb-NO" sz="1200" b="0" i="0" u="none" strike="noStrike" kern="1200" baseline="0" dirty="0" smtClean="0">
                <a:solidFill>
                  <a:schemeClr val="tx1"/>
                </a:solidFill>
                <a:latin typeface="Times New Roman" pitchFamily="18" charset="0"/>
                <a:ea typeface="+mn-ea"/>
                <a:cs typeface="+mn-cs"/>
              </a:rPr>
              <a:t>28,7% hadde hatt alkoholmisbruk eller avhengighet</a:t>
            </a:r>
          </a:p>
          <a:p>
            <a:r>
              <a:rPr lang="nb-NO" sz="1200" b="0" i="0" u="none" strike="noStrike" kern="1200" baseline="0" dirty="0" smtClean="0">
                <a:solidFill>
                  <a:schemeClr val="tx1"/>
                </a:solidFill>
                <a:latin typeface="Times New Roman" pitchFamily="18" charset="0"/>
                <a:ea typeface="+mn-ea"/>
                <a:cs typeface="+mn-cs"/>
              </a:rPr>
              <a:t>51,3% hadde hatt narkotikamisbruk eller avhengighet </a:t>
            </a:r>
          </a:p>
          <a:p>
            <a:r>
              <a:rPr lang="nb-NO" sz="1200" b="0" i="0" u="none" strike="noStrike" kern="1200" baseline="0" dirty="0" smtClean="0">
                <a:solidFill>
                  <a:schemeClr val="tx1"/>
                </a:solidFill>
                <a:latin typeface="Times New Roman" pitchFamily="18" charset="0"/>
                <a:ea typeface="+mn-ea"/>
                <a:cs typeface="+mn-cs"/>
              </a:rPr>
              <a:t>42% hadde en angstlidelse</a:t>
            </a:r>
          </a:p>
          <a:p>
            <a:r>
              <a:rPr lang="nb-NO" sz="1200" b="0" i="0" u="none" strike="noStrike" kern="1200" baseline="0" dirty="0" smtClean="0">
                <a:solidFill>
                  <a:schemeClr val="tx1"/>
                </a:solidFill>
                <a:latin typeface="Times New Roman" pitchFamily="18" charset="0"/>
                <a:ea typeface="+mn-ea"/>
                <a:cs typeface="+mn-cs"/>
              </a:rPr>
              <a:t>23% hadde en stemningslidelse</a:t>
            </a:r>
          </a:p>
          <a:p>
            <a:r>
              <a:rPr lang="nb-NO" sz="1200" b="0" i="0" u="none" strike="noStrike" kern="1200" baseline="0" dirty="0" smtClean="0">
                <a:solidFill>
                  <a:schemeClr val="tx1"/>
                </a:solidFill>
                <a:latin typeface="Times New Roman" pitchFamily="18" charset="0"/>
                <a:ea typeface="+mn-ea"/>
                <a:cs typeface="+mn-cs"/>
              </a:rPr>
              <a:t>18% hadde ADHD</a:t>
            </a:r>
          </a:p>
          <a:p>
            <a:r>
              <a:rPr lang="nb-NO" sz="1200" b="0" i="0" u="none" strike="noStrike" kern="1200" baseline="0" dirty="0" smtClean="0">
                <a:solidFill>
                  <a:schemeClr val="tx1"/>
                </a:solidFill>
                <a:latin typeface="Times New Roman" pitchFamily="18" charset="0"/>
                <a:ea typeface="+mn-ea"/>
                <a:cs typeface="+mn-cs"/>
              </a:rPr>
              <a:t>3,3% hadde hatt i løpet av livet symptomer forenlig med ikke-affektiv psykose</a:t>
            </a:r>
          </a:p>
          <a:p>
            <a:r>
              <a:rPr lang="nb-NO" sz="1200" b="0" i="0" u="none" strike="noStrike" kern="1200" baseline="0" dirty="0" smtClean="0">
                <a:solidFill>
                  <a:schemeClr val="tx1"/>
                </a:solidFill>
                <a:latin typeface="Times New Roman" pitchFamily="18" charset="0"/>
                <a:ea typeface="+mn-ea"/>
                <a:cs typeface="+mn-cs"/>
              </a:rPr>
              <a:t>12% hadde noen eller flere risikofaktorer for selvmord. </a:t>
            </a:r>
          </a:p>
          <a:p>
            <a:endParaRPr lang="nb-NO" sz="1200" b="0" i="0" u="none" strike="noStrike" kern="1200" baseline="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b-NO" sz="1200" b="0" i="0" u="none" strike="noStrike" kern="1200" baseline="0" dirty="0" smtClean="0">
                <a:solidFill>
                  <a:schemeClr val="tx1"/>
                </a:solidFill>
                <a:latin typeface="Times New Roman" pitchFamily="18" charset="0"/>
                <a:ea typeface="+mn-ea"/>
                <a:cs typeface="+mn-cs"/>
              </a:rPr>
              <a:t>Undersøkelsen viste at det ikke er uvanlig at innsatte har flere psykiske lidelser samtidig. </a:t>
            </a:r>
          </a:p>
          <a:p>
            <a:pPr marL="0" marR="0" indent="0" algn="l" defTabSz="914400" rtl="0" eaLnBrk="1" fontAlgn="base" latinLnBrk="0" hangingPunct="1">
              <a:lnSpc>
                <a:spcPct val="100000"/>
              </a:lnSpc>
              <a:spcBef>
                <a:spcPct val="30000"/>
              </a:spcBef>
              <a:spcAft>
                <a:spcPct val="0"/>
              </a:spcAft>
              <a:buClrTx/>
              <a:buSzTx/>
              <a:buFontTx/>
              <a:buNone/>
              <a:tabLst/>
              <a:defRPr/>
            </a:pPr>
            <a:endParaRPr lang="nb-NO" sz="1200" b="0" i="0" u="none" strike="noStrike" kern="1200" baseline="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b-NO" sz="1200" b="0" i="0" u="none" strike="noStrike" kern="1200" baseline="0" dirty="0" smtClean="0">
                <a:solidFill>
                  <a:schemeClr val="tx1"/>
                </a:solidFill>
                <a:latin typeface="Times New Roman" pitchFamily="18" charset="0"/>
                <a:ea typeface="+mn-ea"/>
                <a:cs typeface="+mn-cs"/>
              </a:rPr>
              <a:t>Det var ingen kjønnsforskjeller i psykiske lidelser blant de innsatte.</a:t>
            </a:r>
          </a:p>
          <a:p>
            <a:pPr marL="0" marR="0" indent="0" algn="l" defTabSz="914400" rtl="0" eaLnBrk="1" fontAlgn="base" latinLnBrk="0" hangingPunct="1">
              <a:lnSpc>
                <a:spcPct val="100000"/>
              </a:lnSpc>
              <a:spcBef>
                <a:spcPct val="30000"/>
              </a:spcBef>
              <a:spcAft>
                <a:spcPct val="0"/>
              </a:spcAft>
              <a:buClrTx/>
              <a:buSzTx/>
              <a:buFontTx/>
              <a:buNone/>
              <a:tabLst/>
              <a:defRPr/>
            </a:pPr>
            <a:endParaRPr lang="nb-NO" sz="1200" b="0" i="0" u="none" strike="noStrike" kern="1200" baseline="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nb-NO" sz="1200" b="0" i="0" u="none" strike="noStrike" kern="1200" baseline="0" dirty="0" smtClean="0">
                <a:solidFill>
                  <a:schemeClr val="tx1"/>
                </a:solidFill>
                <a:latin typeface="Times New Roman" pitchFamily="18" charset="0"/>
                <a:ea typeface="+mn-ea"/>
                <a:cs typeface="+mn-cs"/>
              </a:rPr>
              <a:t>Men, </a:t>
            </a:r>
            <a:r>
              <a:rPr lang="nb-NO" sz="1200" b="1" i="0" u="none" strike="noStrike" kern="1200" baseline="0" dirty="0" smtClean="0">
                <a:solidFill>
                  <a:schemeClr val="tx1"/>
                </a:solidFill>
                <a:latin typeface="Times New Roman" pitchFamily="18" charset="0"/>
                <a:ea typeface="+mn-ea"/>
                <a:cs typeface="+mn-cs"/>
              </a:rPr>
              <a:t>kun 8%</a:t>
            </a:r>
            <a:r>
              <a:rPr lang="nb-NO" sz="1200" b="0" i="0" u="none" strike="noStrike" kern="1200" baseline="0" dirty="0" smtClean="0">
                <a:solidFill>
                  <a:schemeClr val="tx1"/>
                </a:solidFill>
                <a:latin typeface="Times New Roman" pitchFamily="18" charset="0"/>
                <a:ea typeface="+mn-ea"/>
                <a:cs typeface="+mn-cs"/>
              </a:rPr>
              <a:t> hadde ikke noe tegn på psykiske lidelser.</a:t>
            </a:r>
          </a:p>
          <a:p>
            <a:endParaRPr lang="nb-NO" sz="1200" b="0" i="0" u="none" strike="noStrike" kern="1200" baseline="0" dirty="0" smtClean="0">
              <a:solidFill>
                <a:schemeClr val="tx1"/>
              </a:solidFill>
              <a:latin typeface="Times New Roman" pitchFamily="18" charset="0"/>
              <a:ea typeface="+mn-ea"/>
              <a:cs typeface="+mn-cs"/>
            </a:endParaRPr>
          </a:p>
          <a:p>
            <a:endParaRPr lang="nb-NO" sz="1200" b="0" i="0" u="none" strike="noStrike" kern="1200" baseline="0" dirty="0" smtClean="0">
              <a:solidFill>
                <a:schemeClr val="tx1"/>
              </a:solidFill>
              <a:latin typeface="Times New Roman" pitchFamily="18" charset="0"/>
              <a:ea typeface="+mn-ea"/>
              <a:cs typeface="+mn-cs"/>
            </a:endParaRPr>
          </a:p>
        </p:txBody>
      </p:sp>
      <p:sp>
        <p:nvSpPr>
          <p:cNvPr id="4" name="Plassholder for lysbildenummer 3"/>
          <p:cNvSpPr>
            <a:spLocks noGrp="1"/>
          </p:cNvSpPr>
          <p:nvPr>
            <p:ph type="sldNum" sz="quarter" idx="10"/>
          </p:nvPr>
        </p:nvSpPr>
        <p:spPr/>
        <p:txBody>
          <a:bodyPr/>
          <a:lstStyle/>
          <a:p>
            <a:fld id="{776BE86C-A739-4359-BD23-E32928ABC74B}" type="slidenum">
              <a:rPr lang="nb-NO" smtClean="0"/>
              <a:pPr/>
              <a:t>13</a:t>
            </a:fld>
            <a:endParaRPr lang="nb-NO"/>
          </a:p>
        </p:txBody>
      </p:sp>
      <p:sp>
        <p:nvSpPr>
          <p:cNvPr id="5" name="Plassholder for bunntekst 4"/>
          <p:cNvSpPr>
            <a:spLocks noGrp="1"/>
          </p:cNvSpPr>
          <p:nvPr>
            <p:ph type="ftr" sz="quarter" idx="11"/>
          </p:nvPr>
        </p:nvSpPr>
        <p:spPr/>
        <p:txBody>
          <a:bodyPr/>
          <a:lstStyle/>
          <a:p>
            <a:r>
              <a:rPr lang="nb-NO" smtClean="0"/>
              <a:t>Stortingets ombudsmann for forvaltningen</a:t>
            </a:r>
            <a:endParaRPr lang="nb-NO"/>
          </a:p>
        </p:txBody>
      </p:sp>
      <p:sp>
        <p:nvSpPr>
          <p:cNvPr id="6" name="Plassholder for topptekst 5"/>
          <p:cNvSpPr>
            <a:spLocks noGrp="1"/>
          </p:cNvSpPr>
          <p:nvPr>
            <p:ph type="hdr" sz="quarter" idx="12"/>
          </p:nvPr>
        </p:nvSpPr>
        <p:spPr/>
        <p:txBody>
          <a:bodyPr/>
          <a:lstStyle/>
          <a:p>
            <a:r>
              <a:rPr lang="nb-NO" smtClean="0"/>
              <a:t>Sivilombudsmannen</a:t>
            </a:r>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Times New Roman" pitchFamily="18" charset="0"/>
                <a:ea typeface="+mn-ea"/>
                <a:cs typeface="+mn-cs"/>
              </a:rPr>
              <a:t>Nå vet vi at 92% av innsatte som sitter på dom har minst én psykisk lidelse. Cramers rapport viste at en fjerde-del av innsatte i undersøkelsen hadde mottatt en eller annen form for behandling i de siste 2 månedene.  </a:t>
            </a:r>
          </a:p>
          <a:p>
            <a:endParaRPr lang="nb-NO" sz="1200" kern="1200" dirty="0" smtClean="0">
              <a:solidFill>
                <a:schemeClr val="tx1"/>
              </a:solidFill>
              <a:effectLst/>
              <a:latin typeface="Times New Roman" pitchFamily="18" charset="0"/>
              <a:ea typeface="+mn-ea"/>
              <a:cs typeface="+mn-cs"/>
            </a:endParaRPr>
          </a:p>
          <a:p>
            <a:r>
              <a:rPr lang="nb-NO" sz="1200" kern="1200" dirty="0" smtClean="0">
                <a:solidFill>
                  <a:schemeClr val="tx1"/>
                </a:solidFill>
                <a:effectLst/>
                <a:latin typeface="Times New Roman" pitchFamily="18" charset="0"/>
                <a:ea typeface="+mn-ea"/>
                <a:cs typeface="+mn-cs"/>
              </a:rPr>
              <a:t>Et viktig spørsmål som ingen ennå har et godt svar på er hvor mange</a:t>
            </a:r>
            <a:r>
              <a:rPr lang="nb-NO" sz="1200" kern="1200" baseline="0" dirty="0" smtClean="0">
                <a:solidFill>
                  <a:schemeClr val="tx1"/>
                </a:solidFill>
                <a:effectLst/>
                <a:latin typeface="Times New Roman" pitchFamily="18" charset="0"/>
                <a:ea typeface="+mn-ea"/>
                <a:cs typeface="+mn-cs"/>
              </a:rPr>
              <a:t> </a:t>
            </a:r>
            <a:r>
              <a:rPr lang="nb-NO" sz="1200" kern="1200" dirty="0" smtClean="0">
                <a:solidFill>
                  <a:schemeClr val="tx1"/>
                </a:solidFill>
                <a:effectLst/>
                <a:latin typeface="Times New Roman" pitchFamily="18" charset="0"/>
                <a:ea typeface="+mn-ea"/>
                <a:cs typeface="+mn-cs"/>
              </a:rPr>
              <a:t>innsatte som har et behov for behandling i det psykiske helsevesenet.</a:t>
            </a:r>
            <a:r>
              <a:rPr lang="nb-NO" sz="1200" kern="1200" baseline="0" dirty="0" smtClean="0">
                <a:solidFill>
                  <a:schemeClr val="tx1"/>
                </a:solidFill>
                <a:effectLst/>
                <a:latin typeface="Times New Roman" pitchFamily="18" charset="0"/>
                <a:ea typeface="+mn-ea"/>
                <a:cs typeface="+mn-cs"/>
              </a:rPr>
              <a:t> </a:t>
            </a:r>
          </a:p>
          <a:p>
            <a:endParaRPr lang="nb-NO" sz="1200" kern="1200" baseline="0" dirty="0" smtClean="0">
              <a:solidFill>
                <a:schemeClr val="tx1"/>
              </a:solidFill>
              <a:effectLst/>
              <a:latin typeface="Times New Roman" pitchFamily="18" charset="0"/>
              <a:ea typeface="+mn-ea"/>
              <a:cs typeface="+mn-cs"/>
            </a:endParaRPr>
          </a:p>
          <a:p>
            <a:r>
              <a:rPr lang="nb-NO" sz="1200" kern="1200" dirty="0" smtClean="0">
                <a:solidFill>
                  <a:schemeClr val="tx1"/>
                </a:solidFill>
                <a:effectLst/>
                <a:latin typeface="Times New Roman" pitchFamily="18" charset="0"/>
                <a:ea typeface="+mn-ea"/>
                <a:cs typeface="+mn-cs"/>
              </a:rPr>
              <a:t>Vi håper at fremtidige undersøkelser skal gi oss svar på dette spørsmålet.</a:t>
            </a:r>
            <a:endParaRPr lang="nb-NO" sz="1200" kern="1200" dirty="0">
              <a:solidFill>
                <a:schemeClr val="tx1"/>
              </a:solidFill>
              <a:effectLst/>
              <a:latin typeface="Times New Roman" pitchFamily="18" charset="0"/>
              <a:ea typeface="+mn-ea"/>
              <a:cs typeface="+mn-cs"/>
            </a:endParaRPr>
          </a:p>
        </p:txBody>
      </p:sp>
      <p:sp>
        <p:nvSpPr>
          <p:cNvPr id="4" name="Plassholder for topptekst 3"/>
          <p:cNvSpPr>
            <a:spLocks noGrp="1"/>
          </p:cNvSpPr>
          <p:nvPr>
            <p:ph type="hdr" sz="quarter" idx="10"/>
          </p:nvPr>
        </p:nvSpPr>
        <p:spPr/>
        <p:txBody>
          <a:bodyPr/>
          <a:lstStyle/>
          <a:p>
            <a:r>
              <a:rPr lang="nb-NO" smtClean="0"/>
              <a:t>Sivilombudsmannen</a:t>
            </a:r>
            <a:endParaRPr lang="nb-NO"/>
          </a:p>
        </p:txBody>
      </p:sp>
      <p:sp>
        <p:nvSpPr>
          <p:cNvPr id="5" name="Plassholder for bunntekst 4"/>
          <p:cNvSpPr>
            <a:spLocks noGrp="1"/>
          </p:cNvSpPr>
          <p:nvPr>
            <p:ph type="ftr" sz="quarter" idx="11"/>
          </p:nvPr>
        </p:nvSpPr>
        <p:spPr/>
        <p:txBody>
          <a:bodyPr/>
          <a:lstStyle/>
          <a:p>
            <a:r>
              <a:rPr lang="nb-NO" smtClean="0"/>
              <a:t>Stortingets ombudsmann for forvaltningen</a:t>
            </a:r>
            <a:endParaRPr lang="nb-NO"/>
          </a:p>
        </p:txBody>
      </p:sp>
      <p:sp>
        <p:nvSpPr>
          <p:cNvPr id="6" name="Plassholder for lysbildenummer 5"/>
          <p:cNvSpPr>
            <a:spLocks noGrp="1"/>
          </p:cNvSpPr>
          <p:nvPr>
            <p:ph type="sldNum" sz="quarter" idx="12"/>
          </p:nvPr>
        </p:nvSpPr>
        <p:spPr/>
        <p:txBody>
          <a:bodyPr/>
          <a:lstStyle/>
          <a:p>
            <a:fld id="{776BE86C-A739-4359-BD23-E32928ABC74B}" type="slidenum">
              <a:rPr lang="nb-NO" smtClean="0"/>
              <a:pPr/>
              <a:t>14</a:t>
            </a:fld>
            <a:endParaRPr lang="nb-NO"/>
          </a:p>
        </p:txBody>
      </p:sp>
    </p:spTree>
    <p:extLst>
      <p:ext uri="{BB962C8B-B14F-4D97-AF65-F5344CB8AC3E}">
        <p14:creationId xmlns:p14="http://schemas.microsoft.com/office/powerpoint/2010/main" val="164557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har lyst til å snakke litt om isolasjon, fordi</a:t>
            </a:r>
            <a:r>
              <a:rPr lang="nb-NO" baseline="0" dirty="0" smtClean="0"/>
              <a:t> som Forebyggingsenheten har erfart, er det MYE isolasjon i norske fengsler og politiarrester.  </a:t>
            </a:r>
          </a:p>
          <a:p>
            <a:endParaRPr lang="nb-NO" baseline="0" dirty="0" smtClean="0"/>
          </a:p>
          <a:p>
            <a:r>
              <a:rPr lang="nb-NO" baseline="0" dirty="0" smtClean="0"/>
              <a:t>Både nasjonale og internasjonale undersøkelser viser at isolasjon kan føre til alvorlige helseskader, ikke minst psykiske skader.  Her finner du FNs definisjon av isolasjon, og et bilde fra en politiarrestcelle i Norge.  Med isolasjon menes personer som sitter minst 22 timer per døgn i cella, har nesten ingen kontakt med andre mennesker unntatt betjenter, har redusert eller ingen aktivisering og stimulering, og har ofte mistet personvern på grunn av lyd- eller videoovervåkning.  Altså har de mistet nesten all autonomi.</a:t>
            </a:r>
          </a:p>
        </p:txBody>
      </p:sp>
      <p:sp>
        <p:nvSpPr>
          <p:cNvPr id="4" name="Plassholder for topptekst 3"/>
          <p:cNvSpPr>
            <a:spLocks noGrp="1"/>
          </p:cNvSpPr>
          <p:nvPr>
            <p:ph type="hdr" sz="quarter" idx="10"/>
          </p:nvPr>
        </p:nvSpPr>
        <p:spPr/>
        <p:txBody>
          <a:bodyPr/>
          <a:lstStyle/>
          <a:p>
            <a:r>
              <a:rPr lang="nb-NO" smtClean="0"/>
              <a:t>Sivilombudsmannen</a:t>
            </a:r>
            <a:endParaRPr lang="nb-NO"/>
          </a:p>
        </p:txBody>
      </p:sp>
      <p:sp>
        <p:nvSpPr>
          <p:cNvPr id="5" name="Plassholder for bunntekst 4"/>
          <p:cNvSpPr>
            <a:spLocks noGrp="1"/>
          </p:cNvSpPr>
          <p:nvPr>
            <p:ph type="ftr" sz="quarter" idx="11"/>
          </p:nvPr>
        </p:nvSpPr>
        <p:spPr/>
        <p:txBody>
          <a:bodyPr/>
          <a:lstStyle/>
          <a:p>
            <a:r>
              <a:rPr lang="nb-NO" smtClean="0"/>
              <a:t>Stortingets ombudsmann for forvaltningen</a:t>
            </a:r>
            <a:endParaRPr lang="nb-NO"/>
          </a:p>
        </p:txBody>
      </p:sp>
      <p:sp>
        <p:nvSpPr>
          <p:cNvPr id="6" name="Plassholder for lysbildenummer 5"/>
          <p:cNvSpPr>
            <a:spLocks noGrp="1"/>
          </p:cNvSpPr>
          <p:nvPr>
            <p:ph type="sldNum" sz="quarter" idx="12"/>
          </p:nvPr>
        </p:nvSpPr>
        <p:spPr/>
        <p:txBody>
          <a:bodyPr/>
          <a:lstStyle/>
          <a:p>
            <a:fld id="{776BE86C-A739-4359-BD23-E32928ABC74B}" type="slidenum">
              <a:rPr lang="nb-NO" smtClean="0"/>
              <a:pPr/>
              <a:t>15</a:t>
            </a:fld>
            <a:endParaRPr lang="nb-NO"/>
          </a:p>
        </p:txBody>
      </p:sp>
    </p:spTree>
    <p:extLst>
      <p:ext uri="{BB962C8B-B14F-4D97-AF65-F5344CB8AC3E}">
        <p14:creationId xmlns:p14="http://schemas.microsoft.com/office/powerpoint/2010/main" val="1655621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tillegg til midlertidige fysiske</a:t>
            </a:r>
            <a:r>
              <a:rPr lang="nb-NO" baseline="0" dirty="0" smtClean="0"/>
              <a:t> konsekvenser i forbindelse med isolasjon, for eksempel hodepine, fordøyelsessykdommer og ryggsmerter, finnes det mange psykiske konsekvenser.  Disse symptomene kalles «fengselspsykose» og inkluderer alt fra angst, panikk, depresjon, sinne, forvirring, konsentrasjons- eller hukommelsesvansker, hallusinasjoner og paranoia.  Psykisk syke innsatte har ofte en forverring av sine psykiske lidelser.  De aller fleste som sitter i isolasjon, men særlig psykisk syke, har økt risiko for både selvskading og selvmord.  Internasjonale standarder anbefaler at psykisk syke innsatte aldri skal sitte i isolasjon.  Siden 92% av domfelte i norske fengsler har psykiske lidelser, er det ganske sannsynlig at psykisk syke innsatte sitter i isolasjon.</a:t>
            </a:r>
            <a:endParaRPr lang="nb-NO" dirty="0"/>
          </a:p>
        </p:txBody>
      </p:sp>
      <p:sp>
        <p:nvSpPr>
          <p:cNvPr id="4" name="Plassholder for topptekst 3"/>
          <p:cNvSpPr>
            <a:spLocks noGrp="1"/>
          </p:cNvSpPr>
          <p:nvPr>
            <p:ph type="hdr" sz="quarter" idx="10"/>
          </p:nvPr>
        </p:nvSpPr>
        <p:spPr/>
        <p:txBody>
          <a:bodyPr/>
          <a:lstStyle/>
          <a:p>
            <a:r>
              <a:rPr lang="nb-NO" smtClean="0"/>
              <a:t>Sivilombudsmannen</a:t>
            </a:r>
            <a:endParaRPr lang="nb-NO"/>
          </a:p>
        </p:txBody>
      </p:sp>
      <p:sp>
        <p:nvSpPr>
          <p:cNvPr id="5" name="Plassholder for bunntekst 4"/>
          <p:cNvSpPr>
            <a:spLocks noGrp="1"/>
          </p:cNvSpPr>
          <p:nvPr>
            <p:ph type="ftr" sz="quarter" idx="11"/>
          </p:nvPr>
        </p:nvSpPr>
        <p:spPr/>
        <p:txBody>
          <a:bodyPr/>
          <a:lstStyle/>
          <a:p>
            <a:r>
              <a:rPr lang="nb-NO" smtClean="0"/>
              <a:t>Stortingets ombudsmann for forvaltningen</a:t>
            </a:r>
            <a:endParaRPr lang="nb-NO"/>
          </a:p>
        </p:txBody>
      </p:sp>
      <p:sp>
        <p:nvSpPr>
          <p:cNvPr id="6" name="Plassholder for lysbildenummer 5"/>
          <p:cNvSpPr>
            <a:spLocks noGrp="1"/>
          </p:cNvSpPr>
          <p:nvPr>
            <p:ph type="sldNum" sz="quarter" idx="12"/>
          </p:nvPr>
        </p:nvSpPr>
        <p:spPr/>
        <p:txBody>
          <a:bodyPr/>
          <a:lstStyle/>
          <a:p>
            <a:fld id="{776BE86C-A739-4359-BD23-E32928ABC74B}" type="slidenum">
              <a:rPr lang="nb-NO" smtClean="0"/>
              <a:pPr/>
              <a:t>16</a:t>
            </a:fld>
            <a:endParaRPr lang="nb-NO"/>
          </a:p>
        </p:txBody>
      </p:sp>
    </p:spTree>
    <p:extLst>
      <p:ext uri="{BB962C8B-B14F-4D97-AF65-F5344CB8AC3E}">
        <p14:creationId xmlns:p14="http://schemas.microsoft.com/office/powerpoint/2010/main" val="302135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dirty="0" smtClean="0"/>
              <a:t>Isolasjon i fengsel kan føre til langsiktige psykologiske</a:t>
            </a:r>
            <a:r>
              <a:rPr lang="nb-NO" baseline="0" noProof="0" dirty="0" smtClean="0"/>
              <a:t> konsekvenser, blant annet sosial tilbaketrekning, tapt sosiale ferdigheter, intoleranse mot felleskap, og PTSD-lignende symptomer.  Noen arrestanter og innsatte er påvirket av sin isolasjonsopplevelse.  Disse menneskene løslates til samfunnet eller overføres til spesialisthelsetjenesten med en psykisk helsetilstand som kanskje er blitt forverret på grunn av soningen. Dere møter sikkert disse menneskene i arbeidet deres, fordi psykisk syke i fengsel var, er eller blir psykisk syke i samfunnet.</a:t>
            </a:r>
            <a:endParaRPr lang="nb-NO" noProof="0" dirty="0"/>
          </a:p>
        </p:txBody>
      </p:sp>
      <p:sp>
        <p:nvSpPr>
          <p:cNvPr id="4" name="Header Placeholder 3"/>
          <p:cNvSpPr>
            <a:spLocks noGrp="1"/>
          </p:cNvSpPr>
          <p:nvPr>
            <p:ph type="hdr" sz="quarter" idx="10"/>
          </p:nvPr>
        </p:nvSpPr>
        <p:spPr/>
        <p:txBody>
          <a:bodyPr/>
          <a:lstStyle/>
          <a:p>
            <a:r>
              <a:rPr lang="nb-NO" smtClean="0"/>
              <a:t>Sivilombudsmannen</a:t>
            </a:r>
            <a:endParaRPr lang="nb-NO"/>
          </a:p>
        </p:txBody>
      </p:sp>
      <p:sp>
        <p:nvSpPr>
          <p:cNvPr id="5" name="Footer Placeholder 4"/>
          <p:cNvSpPr>
            <a:spLocks noGrp="1"/>
          </p:cNvSpPr>
          <p:nvPr>
            <p:ph type="ftr" sz="quarter" idx="11"/>
          </p:nvPr>
        </p:nvSpPr>
        <p:spPr/>
        <p:txBody>
          <a:bodyPr/>
          <a:lstStyle/>
          <a:p>
            <a:r>
              <a:rPr lang="nb-NO" smtClean="0"/>
              <a:t>Stortingets ombudsmann for forvaltningen</a:t>
            </a:r>
            <a:endParaRPr lang="nb-NO"/>
          </a:p>
        </p:txBody>
      </p:sp>
      <p:sp>
        <p:nvSpPr>
          <p:cNvPr id="6" name="Slide Number Placeholder 5"/>
          <p:cNvSpPr>
            <a:spLocks noGrp="1"/>
          </p:cNvSpPr>
          <p:nvPr>
            <p:ph type="sldNum" sz="quarter" idx="12"/>
          </p:nvPr>
        </p:nvSpPr>
        <p:spPr/>
        <p:txBody>
          <a:bodyPr/>
          <a:lstStyle/>
          <a:p>
            <a:fld id="{776BE86C-A739-4359-BD23-E32928ABC74B}" type="slidenum">
              <a:rPr lang="nb-NO" smtClean="0"/>
              <a:pPr/>
              <a:t>17</a:t>
            </a:fld>
            <a:endParaRPr lang="nb-NO"/>
          </a:p>
        </p:txBody>
      </p:sp>
    </p:spTree>
    <p:extLst>
      <p:ext uri="{BB962C8B-B14F-4D97-AF65-F5344CB8AC3E}">
        <p14:creationId xmlns:p14="http://schemas.microsoft.com/office/powerpoint/2010/main" val="525292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r>
              <a:rPr lang="nb-NO" smtClean="0"/>
              <a:t>Sivilombudsmannen</a:t>
            </a:r>
            <a:endParaRPr lang="nb-NO"/>
          </a:p>
        </p:txBody>
      </p:sp>
      <p:sp>
        <p:nvSpPr>
          <p:cNvPr id="5" name="Plassholder for bunntekst 4"/>
          <p:cNvSpPr>
            <a:spLocks noGrp="1"/>
          </p:cNvSpPr>
          <p:nvPr>
            <p:ph type="ftr" sz="quarter" idx="11"/>
          </p:nvPr>
        </p:nvSpPr>
        <p:spPr/>
        <p:txBody>
          <a:bodyPr/>
          <a:lstStyle/>
          <a:p>
            <a:r>
              <a:rPr lang="nb-NO" smtClean="0"/>
              <a:t>Stortingets ombudsmann for forvaltningen</a:t>
            </a:r>
            <a:endParaRPr lang="nb-NO"/>
          </a:p>
        </p:txBody>
      </p:sp>
      <p:sp>
        <p:nvSpPr>
          <p:cNvPr id="6" name="Plassholder for lysbildenummer 5"/>
          <p:cNvSpPr>
            <a:spLocks noGrp="1"/>
          </p:cNvSpPr>
          <p:nvPr>
            <p:ph type="sldNum" sz="quarter" idx="12"/>
          </p:nvPr>
        </p:nvSpPr>
        <p:spPr/>
        <p:txBody>
          <a:bodyPr/>
          <a:lstStyle/>
          <a:p>
            <a:fld id="{776BE86C-A739-4359-BD23-E32928ABC74B}" type="slidenum">
              <a:rPr lang="nb-NO" smtClean="0"/>
              <a:pPr/>
              <a:t>18</a:t>
            </a:fld>
            <a:endParaRPr lang="nb-NO"/>
          </a:p>
        </p:txBody>
      </p:sp>
    </p:spTree>
    <p:extLst>
      <p:ext uri="{BB962C8B-B14F-4D97-AF65-F5344CB8AC3E}">
        <p14:creationId xmlns:p14="http://schemas.microsoft.com/office/powerpoint/2010/main" val="1821462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r>
              <a:rPr lang="nb-NO" smtClean="0"/>
              <a:t>Sivilombudsmannen</a:t>
            </a:r>
            <a:endParaRPr lang="nb-NO"/>
          </a:p>
        </p:txBody>
      </p:sp>
      <p:sp>
        <p:nvSpPr>
          <p:cNvPr id="5" name="Plassholder for bunntekst 4"/>
          <p:cNvSpPr>
            <a:spLocks noGrp="1"/>
          </p:cNvSpPr>
          <p:nvPr>
            <p:ph type="ftr" sz="quarter" idx="11"/>
          </p:nvPr>
        </p:nvSpPr>
        <p:spPr/>
        <p:txBody>
          <a:bodyPr/>
          <a:lstStyle/>
          <a:p>
            <a:r>
              <a:rPr lang="nb-NO" smtClean="0"/>
              <a:t>Stortingets ombudsmann for forvaltningen</a:t>
            </a:r>
            <a:endParaRPr lang="nb-NO"/>
          </a:p>
        </p:txBody>
      </p:sp>
      <p:sp>
        <p:nvSpPr>
          <p:cNvPr id="6" name="Plassholder for lysbildenummer 5"/>
          <p:cNvSpPr>
            <a:spLocks noGrp="1"/>
          </p:cNvSpPr>
          <p:nvPr>
            <p:ph type="sldNum" sz="quarter" idx="12"/>
          </p:nvPr>
        </p:nvSpPr>
        <p:spPr/>
        <p:txBody>
          <a:bodyPr/>
          <a:lstStyle/>
          <a:p>
            <a:fld id="{776BE86C-A739-4359-BD23-E32928ABC74B}" type="slidenum">
              <a:rPr lang="nb-NO" smtClean="0"/>
              <a:pPr/>
              <a:t>19</a:t>
            </a:fld>
            <a:endParaRPr lang="nb-NO"/>
          </a:p>
        </p:txBody>
      </p:sp>
    </p:spTree>
    <p:extLst>
      <p:ext uri="{BB962C8B-B14F-4D97-AF65-F5344CB8AC3E}">
        <p14:creationId xmlns:p14="http://schemas.microsoft.com/office/powerpoint/2010/main" val="1235996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topptekst 3"/>
          <p:cNvSpPr>
            <a:spLocks noGrp="1"/>
          </p:cNvSpPr>
          <p:nvPr>
            <p:ph type="hdr" sz="quarter" idx="10"/>
          </p:nvPr>
        </p:nvSpPr>
        <p:spPr/>
        <p:txBody>
          <a:bodyPr/>
          <a:lstStyle/>
          <a:p>
            <a:r>
              <a:rPr lang="nb-NO" smtClean="0"/>
              <a:t>Sivilombudsmannen</a:t>
            </a:r>
            <a:endParaRPr lang="nb-NO"/>
          </a:p>
        </p:txBody>
      </p:sp>
      <p:sp>
        <p:nvSpPr>
          <p:cNvPr id="5" name="Plassholder for bunntekst 4"/>
          <p:cNvSpPr>
            <a:spLocks noGrp="1"/>
          </p:cNvSpPr>
          <p:nvPr>
            <p:ph type="ftr" sz="quarter" idx="11"/>
          </p:nvPr>
        </p:nvSpPr>
        <p:spPr/>
        <p:txBody>
          <a:bodyPr/>
          <a:lstStyle/>
          <a:p>
            <a:r>
              <a:rPr lang="nb-NO" smtClean="0"/>
              <a:t>Stortingets ombudsmann for forvaltningen</a:t>
            </a:r>
            <a:endParaRPr lang="nb-NO"/>
          </a:p>
        </p:txBody>
      </p:sp>
      <p:sp>
        <p:nvSpPr>
          <p:cNvPr id="6" name="Plassholder for lysbildenummer 5"/>
          <p:cNvSpPr>
            <a:spLocks noGrp="1"/>
          </p:cNvSpPr>
          <p:nvPr>
            <p:ph type="sldNum" sz="quarter" idx="12"/>
          </p:nvPr>
        </p:nvSpPr>
        <p:spPr/>
        <p:txBody>
          <a:bodyPr/>
          <a:lstStyle/>
          <a:p>
            <a:fld id="{776BE86C-A739-4359-BD23-E32928ABC74B}" type="slidenum">
              <a:rPr lang="nb-NO" smtClean="0"/>
              <a:pPr/>
              <a:t>20</a:t>
            </a:fld>
            <a:endParaRPr lang="nb-NO"/>
          </a:p>
        </p:txBody>
      </p:sp>
    </p:spTree>
    <p:extLst>
      <p:ext uri="{BB962C8B-B14F-4D97-AF65-F5344CB8AC3E}">
        <p14:creationId xmlns:p14="http://schemas.microsoft.com/office/powerpoint/2010/main" val="108757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r>
              <a:rPr lang="nb-NO" baseline="0" dirty="0" smtClean="0"/>
              <a:t>Først kort om </a:t>
            </a:r>
            <a:r>
              <a:rPr lang="nb-NO" b="1" baseline="0" dirty="0" smtClean="0"/>
              <a:t>forebygging som metode </a:t>
            </a:r>
            <a:r>
              <a:rPr lang="nb-NO" baseline="0" dirty="0" smtClean="0"/>
              <a:t>i arbeidet for å hindre tortur og umenneskelig behandling.</a:t>
            </a:r>
          </a:p>
          <a:p>
            <a:pPr eaLnBrk="1" hangingPunct="1"/>
            <a:endParaRPr lang="nb-NO" baseline="0" dirty="0" smtClean="0"/>
          </a:p>
          <a:p>
            <a:pPr eaLnBrk="1" hangingPunct="1"/>
            <a:r>
              <a:rPr lang="nb-NO" baseline="0" dirty="0" smtClean="0"/>
              <a:t>Så noe om </a:t>
            </a:r>
            <a:r>
              <a:rPr lang="nb-NO" b="1" baseline="0" dirty="0" smtClean="0"/>
              <a:t>normen</a:t>
            </a:r>
            <a:r>
              <a:rPr lang="nb-NO" baseline="0" dirty="0" smtClean="0"/>
              <a:t> som ligger til grunn for arbeidet jeg skal beskrive; </a:t>
            </a:r>
            <a:r>
              <a:rPr lang="nb-NO" b="1" baseline="0" dirty="0" smtClean="0"/>
              <a:t>forbudet</a:t>
            </a:r>
            <a:r>
              <a:rPr lang="nb-NO" baseline="0" dirty="0" smtClean="0"/>
              <a:t> mot tortur og umenneskelig behandling.</a:t>
            </a:r>
          </a:p>
          <a:p>
            <a:pPr eaLnBrk="1" hangingPunct="1"/>
            <a:endParaRPr lang="nb-NO" baseline="0" dirty="0" smtClean="0"/>
          </a:p>
          <a:p>
            <a:pPr eaLnBrk="1" hangingPunct="1"/>
            <a:r>
              <a:rPr lang="nb-NO" baseline="0" dirty="0" smtClean="0"/>
              <a:t>Deretter mer om </a:t>
            </a:r>
            <a:r>
              <a:rPr lang="nb-NO" b="1" baseline="0" dirty="0" smtClean="0"/>
              <a:t>hva</a:t>
            </a:r>
            <a:r>
              <a:rPr lang="nb-NO" baseline="0" dirty="0" smtClean="0"/>
              <a:t> vi skal gjøre – og </a:t>
            </a:r>
            <a:r>
              <a:rPr lang="nb-NO" b="1" baseline="0" dirty="0" smtClean="0"/>
              <a:t>om etableringsarbeidet </a:t>
            </a:r>
            <a:r>
              <a:rPr lang="nb-NO" baseline="0" dirty="0" smtClean="0"/>
              <a:t>vi har gjort frem til nå.</a:t>
            </a:r>
          </a:p>
          <a:p>
            <a:pPr eaLnBrk="1" hangingPunct="1"/>
            <a:endParaRPr lang="nb-NO" baseline="0" dirty="0" smtClean="0"/>
          </a:p>
          <a:p>
            <a:pPr eaLnBrk="1" hangingPunct="1"/>
            <a:r>
              <a:rPr lang="nb-NO" baseline="0" dirty="0" smtClean="0"/>
              <a:t>Så vil vi si noe om </a:t>
            </a:r>
            <a:r>
              <a:rPr lang="nb-NO" b="1" baseline="0" dirty="0" smtClean="0"/>
              <a:t>besøksmetoden</a:t>
            </a:r>
            <a:r>
              <a:rPr lang="nb-NO" baseline="0" dirty="0" smtClean="0"/>
              <a:t>; hvordan foregår et besøk fra forebyggingsenheten. Og hva skjer </a:t>
            </a:r>
            <a:r>
              <a:rPr lang="nb-NO" b="1" baseline="0" dirty="0" smtClean="0"/>
              <a:t>etterpå</a:t>
            </a:r>
            <a:r>
              <a:rPr lang="nb-NO" baseline="0" dirty="0" smtClean="0"/>
              <a:t>.</a:t>
            </a:r>
          </a:p>
          <a:p>
            <a:pPr eaLnBrk="1" hangingPunct="1"/>
            <a:endParaRPr lang="nb-NO" baseline="0" dirty="0" smtClean="0"/>
          </a:p>
          <a:p>
            <a:pPr eaLnBrk="1" hangingPunct="1"/>
            <a:r>
              <a:rPr lang="nb-NO" baseline="0" dirty="0" smtClean="0"/>
              <a:t>Deretter vil </a:t>
            </a:r>
            <a:r>
              <a:rPr lang="nb-NO" b="1" baseline="0" dirty="0" smtClean="0"/>
              <a:t>min kollega gå nærmere inn på to spesifikke temaer vi har undersøkt hittil; psykisk syke i fengsler og isolasjon og konsekvenser av isolasjon</a:t>
            </a:r>
            <a:r>
              <a:rPr lang="nb-NO" baseline="0" dirty="0" smtClean="0"/>
              <a:t>.</a:t>
            </a:r>
          </a:p>
          <a:p>
            <a:pPr eaLnBrk="1" hangingPunct="1"/>
            <a:endParaRPr lang="nb-NO" baseline="0" dirty="0" smtClean="0"/>
          </a:p>
          <a:p>
            <a:pPr eaLnBrk="1" hangingPunct="1"/>
            <a:r>
              <a:rPr lang="nb-NO" baseline="0" dirty="0" smtClean="0"/>
              <a:t>Før vi mot slutten vil presentere </a:t>
            </a:r>
            <a:r>
              <a:rPr lang="nb-NO" b="1" baseline="0" dirty="0" smtClean="0"/>
              <a:t>noen foreløpige funn fra besøkene i ordningens første halvår </a:t>
            </a:r>
            <a:r>
              <a:rPr lang="nb-NO" b="0" baseline="0" dirty="0" smtClean="0"/>
              <a:t>– funn </a:t>
            </a:r>
            <a:r>
              <a:rPr lang="nb-NO" baseline="0" dirty="0" smtClean="0"/>
              <a:t>som vi tenker kan ha betydning for området som er tema for denne konferansen. </a:t>
            </a:r>
          </a:p>
          <a:p>
            <a:pPr eaLnBrk="1" hangingPunct="1"/>
            <a:endParaRPr lang="nb-NO" baseline="0" dirty="0" smtClean="0"/>
          </a:p>
          <a:p>
            <a:pPr eaLnBrk="1" hangingPunct="1"/>
            <a:r>
              <a:rPr lang="nb-NO" baseline="0" dirty="0" smtClean="0"/>
              <a:t>Til sist vil vi komme inn på våre </a:t>
            </a:r>
            <a:r>
              <a:rPr lang="nb-NO" b="1" baseline="0" dirty="0" smtClean="0"/>
              <a:t>foreløpige planer for 2015</a:t>
            </a:r>
            <a:r>
              <a:rPr lang="nb-NO" baseline="0" dirty="0" smtClean="0"/>
              <a:t>.– og </a:t>
            </a:r>
            <a:r>
              <a:rPr lang="nb-NO" b="1" baseline="0" dirty="0" smtClean="0"/>
              <a:t>svarer</a:t>
            </a:r>
            <a:r>
              <a:rPr lang="nb-NO" baseline="0" dirty="0" smtClean="0"/>
              <a:t> også gjerne på spørsmål fra dere!</a:t>
            </a:r>
          </a:p>
          <a:p>
            <a:endParaRPr lang="nb-NO" dirty="0" smtClean="0"/>
          </a:p>
        </p:txBody>
      </p:sp>
      <p:sp>
        <p:nvSpPr>
          <p:cNvPr id="4" name="Plassholder for bunntekst 3"/>
          <p:cNvSpPr>
            <a:spLocks noGrp="1"/>
          </p:cNvSpPr>
          <p:nvPr>
            <p:ph type="ftr" sz="quarter" idx="10"/>
          </p:nvPr>
        </p:nvSpPr>
        <p:spPr/>
        <p:txBody>
          <a:bodyPr/>
          <a:lstStyle/>
          <a:p>
            <a:pPr>
              <a:defRPr/>
            </a:pPr>
            <a:r>
              <a:rPr lang="nb-NO" smtClean="0">
                <a:solidFill>
                  <a:srgbClr val="1F497D"/>
                </a:solidFill>
              </a:rPr>
              <a:t>Eldreakademiet Moss 16. januar 2008</a:t>
            </a:r>
            <a:endParaRPr lang="nb-NO">
              <a:solidFill>
                <a:srgbClr val="1F497D"/>
              </a:solidFill>
            </a:endParaRPr>
          </a:p>
        </p:txBody>
      </p:sp>
      <p:sp>
        <p:nvSpPr>
          <p:cNvPr id="5" name="Plassholder for lysbildenummer 4"/>
          <p:cNvSpPr>
            <a:spLocks noGrp="1"/>
          </p:cNvSpPr>
          <p:nvPr>
            <p:ph type="sldNum" sz="quarter" idx="11"/>
          </p:nvPr>
        </p:nvSpPr>
        <p:spPr/>
        <p:txBody>
          <a:bodyPr/>
          <a:lstStyle/>
          <a:p>
            <a:pPr>
              <a:defRPr/>
            </a:pPr>
            <a:fld id="{05963F36-142A-4472-8BAC-EF5FAC027495}" type="slidenum">
              <a:rPr lang="nb-NO" smtClean="0">
                <a:solidFill>
                  <a:srgbClr val="1F497D"/>
                </a:solidFill>
              </a:rPr>
              <a:pPr>
                <a:defRPr/>
              </a:pPr>
              <a:t>2</a:t>
            </a:fld>
            <a:endParaRPr lang="nb-NO">
              <a:solidFill>
                <a:srgbClr val="1F497D"/>
              </a:solidFill>
            </a:endParaRPr>
          </a:p>
        </p:txBody>
      </p:sp>
    </p:spTree>
    <p:extLst>
      <p:ext uri="{BB962C8B-B14F-4D97-AF65-F5344CB8AC3E}">
        <p14:creationId xmlns:p14="http://schemas.microsoft.com/office/powerpoint/2010/main" val="11967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Konsekvensene</a:t>
            </a:r>
            <a:r>
              <a:rPr lang="nb-NO" b="1" baseline="0" dirty="0" smtClean="0"/>
              <a:t> av tortur er store og ofte </a:t>
            </a:r>
            <a:r>
              <a:rPr lang="nb-NO" b="1" u="sng" baseline="0" dirty="0" smtClean="0">
                <a:solidFill>
                  <a:schemeClr val="accent6">
                    <a:lumMod val="60000"/>
                    <a:lumOff val="40000"/>
                  </a:schemeClr>
                </a:solidFill>
              </a:rPr>
              <a:t>vanskelige/umulige å reparere </a:t>
            </a:r>
            <a:r>
              <a:rPr lang="nb-NO" b="1" baseline="0" dirty="0" smtClean="0"/>
              <a:t>– gjør forebygging enda viktigere.</a:t>
            </a:r>
          </a:p>
          <a:p>
            <a:endParaRPr lang="nb-NO" b="1" baseline="0" dirty="0" smtClean="0"/>
          </a:p>
          <a:p>
            <a:r>
              <a:rPr lang="nb-NO" b="1" baseline="0" dirty="0" smtClean="0"/>
              <a:t>Risikoen for tortur og umenneskelig behandling </a:t>
            </a:r>
            <a:r>
              <a:rPr lang="nb-NO" b="1" u="sng" baseline="0" dirty="0" smtClean="0"/>
              <a:t>øker dramatisk ved frihetsberøvelse</a:t>
            </a:r>
            <a:r>
              <a:rPr lang="nb-NO" b="1" baseline="0" dirty="0" smtClean="0"/>
              <a:t>.</a:t>
            </a:r>
          </a:p>
          <a:p>
            <a:endParaRPr lang="nb-NO" b="1" baseline="0" dirty="0" smtClean="0"/>
          </a:p>
          <a:p>
            <a:r>
              <a:rPr lang="nb-NO" b="1" u="sng" baseline="0" dirty="0" smtClean="0"/>
              <a:t>Statens ansvar øker </a:t>
            </a:r>
            <a:r>
              <a:rPr lang="nb-NO" b="1" baseline="0" dirty="0" smtClean="0"/>
              <a:t>– når staten fratar friheten fratar man samtidig mennesket sentrale muligheter for å beskytte seg selv. Innebærer at staten trer inn i dette ansvaret og får et større ansvar for disse menneskene. </a:t>
            </a:r>
          </a:p>
          <a:p>
            <a:endParaRPr lang="nb-NO" b="1" baseline="0" dirty="0" smtClean="0"/>
          </a:p>
          <a:p>
            <a:r>
              <a:rPr lang="nb-NO" b="1" baseline="0" dirty="0" smtClean="0"/>
              <a:t>Forholdet tvang/frihetsberøvelse. </a:t>
            </a:r>
          </a:p>
        </p:txBody>
      </p:sp>
      <p:sp>
        <p:nvSpPr>
          <p:cNvPr id="4" name="Plassholder for bunntekst 3"/>
          <p:cNvSpPr>
            <a:spLocks noGrp="1"/>
          </p:cNvSpPr>
          <p:nvPr>
            <p:ph type="ftr" sz="quarter" idx="10"/>
          </p:nvPr>
        </p:nvSpPr>
        <p:spPr/>
        <p:txBody>
          <a:bodyPr/>
          <a:lstStyle/>
          <a:p>
            <a:pPr>
              <a:defRPr/>
            </a:pPr>
            <a:r>
              <a:rPr lang="nb-NO" smtClean="0">
                <a:solidFill>
                  <a:srgbClr val="1F497D"/>
                </a:solidFill>
              </a:rPr>
              <a:t>Eldreakademiet Moss 16. januar 2008</a:t>
            </a:r>
            <a:endParaRPr lang="nb-NO">
              <a:solidFill>
                <a:srgbClr val="1F497D"/>
              </a:solidFill>
            </a:endParaRPr>
          </a:p>
        </p:txBody>
      </p:sp>
      <p:sp>
        <p:nvSpPr>
          <p:cNvPr id="5" name="Plassholder for lysbildenummer 4"/>
          <p:cNvSpPr>
            <a:spLocks noGrp="1"/>
          </p:cNvSpPr>
          <p:nvPr>
            <p:ph type="sldNum" sz="quarter" idx="11"/>
          </p:nvPr>
        </p:nvSpPr>
        <p:spPr/>
        <p:txBody>
          <a:bodyPr/>
          <a:lstStyle/>
          <a:p>
            <a:pPr>
              <a:defRPr/>
            </a:pPr>
            <a:fld id="{05963F36-142A-4472-8BAC-EF5FAC027495}" type="slidenum">
              <a:rPr lang="nb-NO" smtClean="0">
                <a:solidFill>
                  <a:srgbClr val="1F497D"/>
                </a:solidFill>
              </a:rPr>
              <a:pPr>
                <a:defRPr/>
              </a:pPr>
              <a:t>3</a:t>
            </a:fld>
            <a:endParaRPr lang="nb-NO">
              <a:solidFill>
                <a:srgbClr val="1F497D"/>
              </a:solidFill>
            </a:endParaRPr>
          </a:p>
        </p:txBody>
      </p:sp>
    </p:spTree>
    <p:extLst>
      <p:ext uri="{BB962C8B-B14F-4D97-AF65-F5344CB8AC3E}">
        <p14:creationId xmlns:p14="http://schemas.microsoft.com/office/powerpoint/2010/main" val="958337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b="1" dirty="0" smtClean="0"/>
              <a:t>Krenkelsens alvor – både fysisk og psykisk (inkludert angst), «severe </a:t>
            </a:r>
            <a:r>
              <a:rPr lang="nb-NO" b="1" dirty="0" err="1" smtClean="0"/>
              <a:t>pain</a:t>
            </a:r>
            <a:r>
              <a:rPr lang="nb-NO" b="1" dirty="0" smtClean="0"/>
              <a:t> or </a:t>
            </a:r>
            <a:r>
              <a:rPr lang="nb-NO" b="1" dirty="0" err="1" smtClean="0"/>
              <a:t>suffering</a:t>
            </a:r>
            <a:r>
              <a:rPr lang="nb-NO" b="1" dirty="0" smtClean="0"/>
              <a:t>»</a:t>
            </a:r>
          </a:p>
          <a:p>
            <a:pPr lvl="0"/>
            <a:endParaRPr lang="nb-NO" b="1" dirty="0" smtClean="0"/>
          </a:p>
          <a:p>
            <a:pPr defTabSz="904799">
              <a:defRPr/>
            </a:pPr>
            <a:r>
              <a:rPr lang="nb-NO" b="1" dirty="0" smtClean="0"/>
              <a:t>Offentlig myndighet – direkte og indirekte (inkludert stilltiende aksept)</a:t>
            </a:r>
          </a:p>
          <a:p>
            <a:pPr defTabSz="904799">
              <a:defRPr/>
            </a:pPr>
            <a:endParaRPr lang="nb-NO" b="1" dirty="0" smtClean="0"/>
          </a:p>
          <a:p>
            <a:pPr defTabSz="904799">
              <a:defRPr/>
            </a:pPr>
            <a:r>
              <a:rPr lang="nb-NO" b="1" dirty="0" smtClean="0"/>
              <a:t>Intensjon – intensjon om å sette personen i denne situasjonen, ikke et uhell eller en tilfeldighet at personen opplever smerten/lidelsen. «Intensjon» tolkes bredt; inkluderer i realiteten omtrent alle situasjoner der den som har påført smerten/lidelsen er offentlig myndighetsperson eller opptrer på vegne av myndighetene.</a:t>
            </a:r>
          </a:p>
          <a:p>
            <a:pPr defTabSz="904799">
              <a:defRPr/>
            </a:pPr>
            <a:endParaRPr lang="nb-NO" b="1" dirty="0" smtClean="0"/>
          </a:p>
          <a:p>
            <a:pPr lvl="0"/>
            <a:r>
              <a:rPr lang="nb-NO" b="1" dirty="0" smtClean="0"/>
              <a:t>Hensikt/formål – smerten er </a:t>
            </a:r>
            <a:r>
              <a:rPr lang="nb-NO" b="1" u="sng" dirty="0" smtClean="0"/>
              <a:t>påført for å oppnå noe bestemt; informasjon, tilståelse, etc</a:t>
            </a:r>
            <a:r>
              <a:rPr lang="nb-NO" b="1" dirty="0" smtClean="0"/>
              <a:t>.</a:t>
            </a:r>
            <a:r>
              <a:rPr lang="nb-NO" b="1" baseline="0" dirty="0" smtClean="0"/>
              <a:t> </a:t>
            </a:r>
            <a:endParaRPr lang="nb-NO" b="1" dirty="0" smtClean="0"/>
          </a:p>
          <a:p>
            <a:pPr lvl="0"/>
            <a:endParaRPr lang="nb-NO" dirty="0" smtClean="0"/>
          </a:p>
          <a:p>
            <a:pPr lvl="0"/>
            <a:endParaRPr lang="nb-NO" dirty="0"/>
          </a:p>
          <a:p>
            <a:pPr lvl="0"/>
            <a:endParaRPr lang="nb-NO" dirty="0"/>
          </a:p>
        </p:txBody>
      </p:sp>
      <p:sp>
        <p:nvSpPr>
          <p:cNvPr id="4" name="Plassholder for bunntekst 3"/>
          <p:cNvSpPr>
            <a:spLocks noGrp="1"/>
          </p:cNvSpPr>
          <p:nvPr>
            <p:ph type="ftr" sz="quarter" idx="10"/>
          </p:nvPr>
        </p:nvSpPr>
        <p:spPr/>
        <p:txBody>
          <a:bodyPr/>
          <a:lstStyle/>
          <a:p>
            <a:pPr>
              <a:defRPr/>
            </a:pPr>
            <a:r>
              <a:rPr lang="nb-NO" smtClean="0">
                <a:solidFill>
                  <a:srgbClr val="1F497D"/>
                </a:solidFill>
              </a:rPr>
              <a:t>Eldreakademiet Moss 16. januar 2008</a:t>
            </a:r>
            <a:endParaRPr lang="nb-NO">
              <a:solidFill>
                <a:srgbClr val="1F497D"/>
              </a:solidFill>
            </a:endParaRPr>
          </a:p>
        </p:txBody>
      </p:sp>
      <p:sp>
        <p:nvSpPr>
          <p:cNvPr id="5" name="Plassholder for lysbildenummer 4"/>
          <p:cNvSpPr>
            <a:spLocks noGrp="1"/>
          </p:cNvSpPr>
          <p:nvPr>
            <p:ph type="sldNum" sz="quarter" idx="11"/>
          </p:nvPr>
        </p:nvSpPr>
        <p:spPr/>
        <p:txBody>
          <a:bodyPr/>
          <a:lstStyle/>
          <a:p>
            <a:pPr>
              <a:defRPr/>
            </a:pPr>
            <a:fld id="{05963F36-142A-4472-8BAC-EF5FAC027495}" type="slidenum">
              <a:rPr lang="nb-NO" smtClean="0">
                <a:solidFill>
                  <a:srgbClr val="1F497D"/>
                </a:solidFill>
              </a:rPr>
              <a:pPr>
                <a:defRPr/>
              </a:pPr>
              <a:t>4</a:t>
            </a:fld>
            <a:endParaRPr lang="nb-NO">
              <a:solidFill>
                <a:srgbClr val="1F497D"/>
              </a:solidFill>
            </a:endParaRPr>
          </a:p>
        </p:txBody>
      </p:sp>
    </p:spTree>
    <p:extLst>
      <p:ext uri="{BB962C8B-B14F-4D97-AF65-F5344CB8AC3E}">
        <p14:creationId xmlns:p14="http://schemas.microsoft.com/office/powerpoint/2010/main" val="153518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Noe svakere alvorlighetsgrad</a:t>
            </a:r>
          </a:p>
          <a:p>
            <a:r>
              <a:rPr lang="nb-NO" b="1" dirty="0" smtClean="0"/>
              <a:t>Ikke krav om at må være for å oppnå noe bestemt</a:t>
            </a:r>
          </a:p>
          <a:p>
            <a:r>
              <a:rPr lang="nb-NO" b="1" dirty="0" smtClean="0"/>
              <a:t>Offentlig myndighet – fortsatt tilstrekkelig at det er indirekte myndighetsutøvelse, stilltiende aksept, </a:t>
            </a:r>
            <a:r>
              <a:rPr lang="nb-NO" b="1" dirty="0" err="1" smtClean="0"/>
              <a:t>etc</a:t>
            </a:r>
            <a:endParaRPr lang="nb-NO" b="1" dirty="0" smtClean="0"/>
          </a:p>
          <a:p>
            <a:endParaRPr lang="nb-NO"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b="1" dirty="0" smtClean="0"/>
              <a:t>Behandling og omsorg – intensjon</a:t>
            </a:r>
            <a:r>
              <a:rPr lang="nb-NO" b="1" baseline="0" dirty="0" smtClean="0"/>
              <a:t> er ikke avgjørende. </a:t>
            </a:r>
          </a:p>
          <a:p>
            <a:endParaRPr lang="nb-NO" baseline="0" dirty="0" smtClean="0"/>
          </a:p>
          <a:p>
            <a:r>
              <a:rPr lang="nb-NO" b="1" baseline="0" dirty="0" smtClean="0"/>
              <a:t>Sårbarheten for vold er ofte enda større overfor personer man er avhengig av. Samtidig er det enda vanskeligere å si fra. Dette gjelder ikke minst for mennesker under behandling. </a:t>
            </a:r>
          </a:p>
          <a:p>
            <a:endParaRPr lang="nb-NO" b="1" baseline="0" dirty="0" smtClean="0"/>
          </a:p>
          <a:p>
            <a:pPr defTabSz="904799">
              <a:defRPr/>
            </a:pPr>
            <a:r>
              <a:rPr lang="nb-NO" b="1" baseline="0" dirty="0" smtClean="0"/>
              <a:t>Torturforbudet er absolutt – aldri unntak</a:t>
            </a:r>
            <a:endParaRPr lang="nb-NO" b="1" dirty="0" smtClean="0"/>
          </a:p>
          <a:p>
            <a:endParaRPr lang="nb-NO" b="1" dirty="0" smtClean="0"/>
          </a:p>
          <a:p>
            <a:r>
              <a:rPr lang="nb-NO" b="1" baseline="0" dirty="0" smtClean="0"/>
              <a:t>Parallell til forbudet mot tortur og umenneskelig behandling i Den europeiske menneskerettighetskonvensjon.</a:t>
            </a:r>
            <a:endParaRPr lang="nb-NO" b="1" dirty="0" smtClean="0"/>
          </a:p>
          <a:p>
            <a:endParaRPr lang="nb-NO" dirty="0" smtClean="0"/>
          </a:p>
        </p:txBody>
      </p:sp>
      <p:sp>
        <p:nvSpPr>
          <p:cNvPr id="4" name="Plassholder for bunntekst 3"/>
          <p:cNvSpPr>
            <a:spLocks noGrp="1"/>
          </p:cNvSpPr>
          <p:nvPr>
            <p:ph type="ftr" sz="quarter" idx="10"/>
          </p:nvPr>
        </p:nvSpPr>
        <p:spPr/>
        <p:txBody>
          <a:bodyPr/>
          <a:lstStyle/>
          <a:p>
            <a:pPr>
              <a:defRPr/>
            </a:pPr>
            <a:r>
              <a:rPr lang="nb-NO" smtClean="0">
                <a:solidFill>
                  <a:srgbClr val="1F497D"/>
                </a:solidFill>
              </a:rPr>
              <a:t>Eldreakademiet Moss 16. januar 2008</a:t>
            </a:r>
            <a:endParaRPr lang="nb-NO">
              <a:solidFill>
                <a:srgbClr val="1F497D"/>
              </a:solidFill>
            </a:endParaRPr>
          </a:p>
        </p:txBody>
      </p:sp>
      <p:sp>
        <p:nvSpPr>
          <p:cNvPr id="5" name="Plassholder for lysbildenummer 4"/>
          <p:cNvSpPr>
            <a:spLocks noGrp="1"/>
          </p:cNvSpPr>
          <p:nvPr>
            <p:ph type="sldNum" sz="quarter" idx="11"/>
          </p:nvPr>
        </p:nvSpPr>
        <p:spPr/>
        <p:txBody>
          <a:bodyPr/>
          <a:lstStyle/>
          <a:p>
            <a:pPr>
              <a:defRPr/>
            </a:pPr>
            <a:fld id="{05963F36-142A-4472-8BAC-EF5FAC027495}" type="slidenum">
              <a:rPr lang="nb-NO" smtClean="0">
                <a:solidFill>
                  <a:srgbClr val="1F497D"/>
                </a:solidFill>
              </a:rPr>
              <a:pPr>
                <a:defRPr/>
              </a:pPr>
              <a:t>5</a:t>
            </a:fld>
            <a:endParaRPr lang="nb-NO">
              <a:solidFill>
                <a:srgbClr val="1F497D"/>
              </a:solidFill>
            </a:endParaRPr>
          </a:p>
        </p:txBody>
      </p:sp>
    </p:spTree>
    <p:extLst>
      <p:ext uri="{BB962C8B-B14F-4D97-AF65-F5344CB8AC3E}">
        <p14:creationId xmlns:p14="http://schemas.microsoft.com/office/powerpoint/2010/main" val="188837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bunntekst 3"/>
          <p:cNvSpPr>
            <a:spLocks noGrp="1"/>
          </p:cNvSpPr>
          <p:nvPr>
            <p:ph type="ftr" sz="quarter" idx="10"/>
          </p:nvPr>
        </p:nvSpPr>
        <p:spPr/>
        <p:txBody>
          <a:bodyPr/>
          <a:lstStyle/>
          <a:p>
            <a:pPr>
              <a:defRPr/>
            </a:pPr>
            <a:r>
              <a:rPr lang="nb-NO" smtClean="0">
                <a:solidFill>
                  <a:srgbClr val="1F497D"/>
                </a:solidFill>
              </a:rPr>
              <a:t>Eldreakademiet Moss 16. januar 2008</a:t>
            </a:r>
            <a:endParaRPr lang="nb-NO">
              <a:solidFill>
                <a:srgbClr val="1F497D"/>
              </a:solidFill>
            </a:endParaRPr>
          </a:p>
        </p:txBody>
      </p:sp>
      <p:sp>
        <p:nvSpPr>
          <p:cNvPr id="5" name="Plassholder for lysbildenummer 4"/>
          <p:cNvSpPr>
            <a:spLocks noGrp="1"/>
          </p:cNvSpPr>
          <p:nvPr>
            <p:ph type="sldNum" sz="quarter" idx="11"/>
          </p:nvPr>
        </p:nvSpPr>
        <p:spPr/>
        <p:txBody>
          <a:bodyPr/>
          <a:lstStyle/>
          <a:p>
            <a:pPr>
              <a:defRPr/>
            </a:pPr>
            <a:fld id="{05963F36-142A-4472-8BAC-EF5FAC027495}" type="slidenum">
              <a:rPr lang="nb-NO" smtClean="0">
                <a:solidFill>
                  <a:srgbClr val="1F497D"/>
                </a:solidFill>
              </a:rPr>
              <a:pPr>
                <a:defRPr/>
              </a:pPr>
              <a:t>6</a:t>
            </a:fld>
            <a:endParaRPr lang="nb-NO">
              <a:solidFill>
                <a:srgbClr val="1F497D"/>
              </a:solidFill>
            </a:endParaRPr>
          </a:p>
        </p:txBody>
      </p:sp>
    </p:spTree>
    <p:extLst>
      <p:ext uri="{BB962C8B-B14F-4D97-AF65-F5344CB8AC3E}">
        <p14:creationId xmlns:p14="http://schemas.microsoft.com/office/powerpoint/2010/main" val="355918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b="1" baseline="0" dirty="0" smtClean="0"/>
              <a:t>Tverrfaglig team. Så langt er vi to jurister, en lege, en samfunnsviter. </a:t>
            </a:r>
          </a:p>
          <a:p>
            <a:endParaRPr lang="nb-NO" b="1" dirty="0" smtClean="0"/>
          </a:p>
          <a:p>
            <a:r>
              <a:rPr lang="nb-NO" b="1" dirty="0" smtClean="0"/>
              <a:t>Varslet/uvarslet</a:t>
            </a:r>
          </a:p>
          <a:p>
            <a:endParaRPr lang="nb-NO" b="1" dirty="0" smtClean="0"/>
          </a:p>
          <a:p>
            <a:r>
              <a:rPr lang="nb-NO" b="1" dirty="0" smtClean="0"/>
              <a:t>Full tilgang</a:t>
            </a:r>
          </a:p>
          <a:p>
            <a:endParaRPr lang="nb-NO" b="1" dirty="0" smtClean="0"/>
          </a:p>
          <a:p>
            <a:r>
              <a:rPr lang="nb-NO" b="1" dirty="0" smtClean="0"/>
              <a:t>Alle steder</a:t>
            </a:r>
            <a:r>
              <a:rPr lang="nb-NO" b="1" baseline="0" dirty="0" smtClean="0"/>
              <a:t> (ikke «institusjoner»). Forholdet tvang/frihetsberøvelse – antakelig ikke all tvang…</a:t>
            </a:r>
            <a:endParaRPr lang="nb-NO" b="1" dirty="0" smtClean="0"/>
          </a:p>
          <a:p>
            <a:endParaRPr lang="nb-NO"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b="1" dirty="0" smtClean="0"/>
              <a:t>Alle</a:t>
            </a:r>
            <a:r>
              <a:rPr lang="nb-NO" b="1" baseline="0" dirty="0" smtClean="0"/>
              <a:t> er sårbare når de er frihetsberøvet – men noe mer enn andre. Derfor er s</a:t>
            </a:r>
            <a:r>
              <a:rPr lang="nb-NO" b="1" dirty="0" smtClean="0"/>
              <a:t>ærskilte utsatte – sårbarhet, viktig fokusområde for oss. </a:t>
            </a:r>
          </a:p>
          <a:p>
            <a:endParaRPr lang="nb-NO" b="1" dirty="0" smtClean="0"/>
          </a:p>
          <a:p>
            <a:r>
              <a:rPr lang="nb-NO" b="1" dirty="0" smtClean="0"/>
              <a:t>Utfordringer med</a:t>
            </a:r>
            <a:r>
              <a:rPr lang="nb-NO" b="1" baseline="0" dirty="0" smtClean="0"/>
              <a:t> å se disse når vi står overfor dem – </a:t>
            </a:r>
            <a:r>
              <a:rPr lang="nb-NO" b="1" u="sng" baseline="0" dirty="0" smtClean="0"/>
              <a:t>noen typer sårbarhet kan være vanskelig å identifisere</a:t>
            </a:r>
            <a:r>
              <a:rPr lang="nb-NO" b="1" baseline="0" dirty="0" smtClean="0"/>
              <a:t>. </a:t>
            </a:r>
            <a:endParaRPr lang="nb-NO" dirty="0"/>
          </a:p>
        </p:txBody>
      </p:sp>
      <p:sp>
        <p:nvSpPr>
          <p:cNvPr id="4" name="Plassholder for bunntekst 3"/>
          <p:cNvSpPr>
            <a:spLocks noGrp="1"/>
          </p:cNvSpPr>
          <p:nvPr>
            <p:ph type="ftr" sz="quarter" idx="10"/>
          </p:nvPr>
        </p:nvSpPr>
        <p:spPr/>
        <p:txBody>
          <a:bodyPr/>
          <a:lstStyle/>
          <a:p>
            <a:pPr>
              <a:defRPr/>
            </a:pPr>
            <a:r>
              <a:rPr lang="nb-NO" smtClean="0">
                <a:solidFill>
                  <a:srgbClr val="1F497D"/>
                </a:solidFill>
              </a:rPr>
              <a:t>Eldreakademiet Moss 16. januar 2008</a:t>
            </a:r>
            <a:endParaRPr lang="nb-NO">
              <a:solidFill>
                <a:srgbClr val="1F497D"/>
              </a:solidFill>
            </a:endParaRPr>
          </a:p>
        </p:txBody>
      </p:sp>
      <p:sp>
        <p:nvSpPr>
          <p:cNvPr id="5" name="Plassholder for lysbildenummer 4"/>
          <p:cNvSpPr>
            <a:spLocks noGrp="1"/>
          </p:cNvSpPr>
          <p:nvPr>
            <p:ph type="sldNum" sz="quarter" idx="11"/>
          </p:nvPr>
        </p:nvSpPr>
        <p:spPr/>
        <p:txBody>
          <a:bodyPr/>
          <a:lstStyle/>
          <a:p>
            <a:pPr>
              <a:defRPr/>
            </a:pPr>
            <a:fld id="{05963F36-142A-4472-8BAC-EF5FAC027495}" type="slidenum">
              <a:rPr lang="nb-NO" smtClean="0">
                <a:solidFill>
                  <a:srgbClr val="1F497D"/>
                </a:solidFill>
              </a:rPr>
              <a:pPr>
                <a:defRPr/>
              </a:pPr>
              <a:t>7</a:t>
            </a:fld>
            <a:endParaRPr lang="nb-NO">
              <a:solidFill>
                <a:srgbClr val="1F497D"/>
              </a:solidFill>
            </a:endParaRPr>
          </a:p>
        </p:txBody>
      </p:sp>
    </p:spTree>
    <p:extLst>
      <p:ext uri="{BB962C8B-B14F-4D97-AF65-F5344CB8AC3E}">
        <p14:creationId xmlns:p14="http://schemas.microsoft.com/office/powerpoint/2010/main" val="370834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Besøk er den allerede viktigste arbeidsmetoden vår.</a:t>
            </a:r>
          </a:p>
          <a:p>
            <a:endParaRPr lang="nb-NO" b="1" dirty="0" smtClean="0"/>
          </a:p>
          <a:p>
            <a:r>
              <a:rPr lang="nb-NO" b="1" dirty="0" smtClean="0"/>
              <a:t>Men skal besøkene virkelig danne ringer i vannet og reelt bidra til forebygging</a:t>
            </a:r>
            <a:r>
              <a:rPr lang="nb-NO" b="1" baseline="0" dirty="0" smtClean="0"/>
              <a:t> også utenfor den enkelte besøkte institusjon, så må vi gjøre et grundig og bredt forankrings- og informasjonsarbeid.</a:t>
            </a:r>
          </a:p>
          <a:p>
            <a:r>
              <a:rPr lang="nb-NO" b="1" baseline="0" dirty="0" smtClean="0"/>
              <a:t>Møter med alle berørte departementer og direktorater.</a:t>
            </a:r>
          </a:p>
          <a:p>
            <a:endParaRPr lang="nb-NO"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b-NO" b="1" dirty="0" smtClean="0"/>
              <a:t>Supplere ikke erstatte. Tilsynsorganers</a:t>
            </a:r>
            <a:r>
              <a:rPr lang="nb-NO" b="1" baseline="0" dirty="0" smtClean="0"/>
              <a:t> erfaringer – viktig. </a:t>
            </a:r>
            <a:endParaRPr lang="nb-NO" b="1" dirty="0" smtClean="0"/>
          </a:p>
          <a:p>
            <a:endParaRPr lang="nb-NO" b="1" baseline="0" dirty="0" smtClean="0"/>
          </a:p>
          <a:p>
            <a:r>
              <a:rPr lang="nb-NO" b="1" baseline="0" dirty="0" smtClean="0"/>
              <a:t>Møter med en lang rekke sentrale tilsynsorganer; fylkesmannen, helsetilsynet, tilsynsråd, og her – kontrollkommisjonene.</a:t>
            </a:r>
          </a:p>
          <a:p>
            <a:r>
              <a:rPr lang="nb-NO" b="1" baseline="0" dirty="0" smtClean="0"/>
              <a:t>Spille på deres rapporter, funn, </a:t>
            </a:r>
            <a:r>
              <a:rPr lang="nb-NO" b="1" baseline="0" dirty="0" err="1" smtClean="0"/>
              <a:t>etc</a:t>
            </a:r>
            <a:r>
              <a:rPr lang="nb-NO" b="1" baseline="0" dirty="0" smtClean="0"/>
              <a:t> </a:t>
            </a:r>
          </a:p>
          <a:p>
            <a:endParaRPr lang="nb-NO" b="1" baseline="0" dirty="0" smtClean="0"/>
          </a:p>
          <a:p>
            <a:r>
              <a:rPr lang="nb-NO" b="1" baseline="0" dirty="0" smtClean="0"/>
              <a:t>Opprettelse av Rådgivende utvalg</a:t>
            </a:r>
            <a:endParaRPr lang="nb-NO" b="1" dirty="0" smtClean="0"/>
          </a:p>
          <a:p>
            <a:endParaRPr lang="nb-NO" b="1" dirty="0" smtClean="0"/>
          </a:p>
          <a:p>
            <a:r>
              <a:rPr lang="nb-NO" b="1" dirty="0" smtClean="0"/>
              <a:t>Veldig mange aktører og berørte – innsatte/innlagte/plasserte, pårørende, ansatte, ledelse/styring, instruksmyndighet, brukerorganisasjoner, rettighetsorganisasjoner</a:t>
            </a:r>
            <a:r>
              <a:rPr lang="nb-NO" b="1" baseline="0" dirty="0" smtClean="0"/>
              <a:t> – på alle felt; barns rettigheter, funksjonshemmede, kriminalomsorg, psykisk helse…</a:t>
            </a:r>
          </a:p>
          <a:p>
            <a:endParaRPr lang="nb-NO" b="1" dirty="0" smtClean="0"/>
          </a:p>
          <a:p>
            <a:r>
              <a:rPr lang="nb-NO" b="1" dirty="0" smtClean="0"/>
              <a:t>Etablert møtesykluser med eksterne, inkludert fagforeninger</a:t>
            </a:r>
          </a:p>
        </p:txBody>
      </p:sp>
      <p:sp>
        <p:nvSpPr>
          <p:cNvPr id="4" name="Plassholder for bunntekst 3"/>
          <p:cNvSpPr>
            <a:spLocks noGrp="1"/>
          </p:cNvSpPr>
          <p:nvPr>
            <p:ph type="ftr" sz="quarter" idx="10"/>
          </p:nvPr>
        </p:nvSpPr>
        <p:spPr/>
        <p:txBody>
          <a:bodyPr/>
          <a:lstStyle/>
          <a:p>
            <a:pPr>
              <a:defRPr/>
            </a:pPr>
            <a:r>
              <a:rPr lang="nb-NO" smtClean="0">
                <a:solidFill>
                  <a:srgbClr val="1F497D"/>
                </a:solidFill>
              </a:rPr>
              <a:t>Eldreakademiet Moss 16. januar 2008</a:t>
            </a:r>
            <a:endParaRPr lang="nb-NO">
              <a:solidFill>
                <a:srgbClr val="1F497D"/>
              </a:solidFill>
            </a:endParaRPr>
          </a:p>
        </p:txBody>
      </p:sp>
      <p:sp>
        <p:nvSpPr>
          <p:cNvPr id="5" name="Plassholder for lysbildenummer 4"/>
          <p:cNvSpPr>
            <a:spLocks noGrp="1"/>
          </p:cNvSpPr>
          <p:nvPr>
            <p:ph type="sldNum" sz="quarter" idx="11"/>
          </p:nvPr>
        </p:nvSpPr>
        <p:spPr/>
        <p:txBody>
          <a:bodyPr/>
          <a:lstStyle/>
          <a:p>
            <a:pPr>
              <a:defRPr/>
            </a:pPr>
            <a:fld id="{05963F36-142A-4472-8BAC-EF5FAC027495}" type="slidenum">
              <a:rPr lang="nb-NO" smtClean="0">
                <a:solidFill>
                  <a:srgbClr val="1F497D"/>
                </a:solidFill>
              </a:rPr>
              <a:pPr>
                <a:defRPr/>
              </a:pPr>
              <a:t>8</a:t>
            </a:fld>
            <a:endParaRPr lang="nb-NO">
              <a:solidFill>
                <a:srgbClr val="1F497D"/>
              </a:solidFill>
            </a:endParaRPr>
          </a:p>
        </p:txBody>
      </p:sp>
    </p:spTree>
    <p:extLst>
      <p:ext uri="{BB962C8B-B14F-4D97-AF65-F5344CB8AC3E}">
        <p14:creationId xmlns:p14="http://schemas.microsoft.com/office/powerpoint/2010/main" val="345884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smtClean="0"/>
              <a:t>Informasjonsinnhenting</a:t>
            </a:r>
          </a:p>
          <a:p>
            <a:endParaRPr lang="nb-NO" b="1" baseline="0" dirty="0" smtClean="0"/>
          </a:p>
          <a:p>
            <a:r>
              <a:rPr lang="nb-NO" b="1" baseline="0" dirty="0" smtClean="0"/>
              <a:t>Utsendelse av brosjyrer (14 språk) og oppslag</a:t>
            </a:r>
          </a:p>
          <a:p>
            <a:endParaRPr lang="nb-NO" b="1" baseline="0" dirty="0" smtClean="0"/>
          </a:p>
          <a:p>
            <a:r>
              <a:rPr lang="nb-NO" b="1" baseline="0" dirty="0" smtClean="0"/>
              <a:t>Gjennomgang med ledelsen</a:t>
            </a:r>
          </a:p>
          <a:p>
            <a:r>
              <a:rPr lang="nb-NO" b="1" baseline="0" dirty="0" smtClean="0"/>
              <a:t>Befaring</a:t>
            </a:r>
          </a:p>
          <a:p>
            <a:r>
              <a:rPr lang="nb-NO" b="1" baseline="0" dirty="0" smtClean="0"/>
              <a:t>Dokumentgjennomgang</a:t>
            </a:r>
          </a:p>
          <a:p>
            <a:endParaRPr lang="nb-NO" b="1" baseline="0" dirty="0" smtClean="0"/>
          </a:p>
          <a:p>
            <a:r>
              <a:rPr lang="nb-NO" b="1" baseline="0" dirty="0" smtClean="0"/>
              <a:t>Vi skal snakke med brukere, pasienter, beboere, innsatte. Dette er en sentral kilde for informasjon for oss. </a:t>
            </a:r>
          </a:p>
          <a:p>
            <a:endParaRPr lang="nb-NO" b="1" baseline="0" dirty="0" smtClean="0"/>
          </a:p>
          <a:p>
            <a:r>
              <a:rPr lang="nb-NO" b="1" baseline="0" dirty="0" smtClean="0"/>
              <a:t>Samtidig: all informasjon må så langt som mulig trianguleres – informasjon fra ledelsen, brukerne og våre egne observasjoner. </a:t>
            </a:r>
          </a:p>
          <a:p>
            <a:endParaRPr lang="nb-NO" b="1" baseline="0" dirty="0" smtClean="0"/>
          </a:p>
          <a:p>
            <a:r>
              <a:rPr lang="nb-NO" b="1" baseline="0" dirty="0" smtClean="0"/>
              <a:t>Gjelder alle steder for REELL frihetsberøvelse.</a:t>
            </a:r>
          </a:p>
          <a:p>
            <a:endParaRPr lang="nb-NO" dirty="0"/>
          </a:p>
        </p:txBody>
      </p:sp>
      <p:sp>
        <p:nvSpPr>
          <p:cNvPr id="4" name="Plassholder for topptekst 3"/>
          <p:cNvSpPr>
            <a:spLocks noGrp="1"/>
          </p:cNvSpPr>
          <p:nvPr>
            <p:ph type="hdr" sz="quarter" idx="10"/>
          </p:nvPr>
        </p:nvSpPr>
        <p:spPr/>
        <p:txBody>
          <a:bodyPr/>
          <a:lstStyle/>
          <a:p>
            <a:r>
              <a:rPr lang="nb-NO" smtClean="0"/>
              <a:t>Sivilombudsmannen</a:t>
            </a:r>
            <a:endParaRPr lang="nb-NO"/>
          </a:p>
        </p:txBody>
      </p:sp>
      <p:sp>
        <p:nvSpPr>
          <p:cNvPr id="5" name="Plassholder for bunntekst 4"/>
          <p:cNvSpPr>
            <a:spLocks noGrp="1"/>
          </p:cNvSpPr>
          <p:nvPr>
            <p:ph type="ftr" sz="quarter" idx="11"/>
          </p:nvPr>
        </p:nvSpPr>
        <p:spPr/>
        <p:txBody>
          <a:bodyPr/>
          <a:lstStyle/>
          <a:p>
            <a:r>
              <a:rPr lang="nb-NO" smtClean="0"/>
              <a:t>Stortingets ombudsmann for forvaltningen</a:t>
            </a:r>
            <a:endParaRPr lang="nb-NO"/>
          </a:p>
        </p:txBody>
      </p:sp>
      <p:sp>
        <p:nvSpPr>
          <p:cNvPr id="6" name="Plassholder for lysbildenummer 5"/>
          <p:cNvSpPr>
            <a:spLocks noGrp="1"/>
          </p:cNvSpPr>
          <p:nvPr>
            <p:ph type="sldNum" sz="quarter" idx="12"/>
          </p:nvPr>
        </p:nvSpPr>
        <p:spPr/>
        <p:txBody>
          <a:bodyPr/>
          <a:lstStyle/>
          <a:p>
            <a:fld id="{776BE86C-A739-4359-BD23-E32928ABC74B}" type="slidenum">
              <a:rPr lang="nb-NO" smtClean="0"/>
              <a:pPr/>
              <a:t>9</a:t>
            </a:fld>
            <a:endParaRPr lang="nb-NO"/>
          </a:p>
        </p:txBody>
      </p:sp>
    </p:spTree>
    <p:extLst>
      <p:ext uri="{BB962C8B-B14F-4D97-AF65-F5344CB8AC3E}">
        <p14:creationId xmlns:p14="http://schemas.microsoft.com/office/powerpoint/2010/main" val="340318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6"/>
            <a:ext cx="7772400" cy="523220"/>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1"/>
            <a:ext cx="6400800" cy="4308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bunntekst 3"/>
          <p:cNvSpPr>
            <a:spLocks noGrp="1"/>
          </p:cNvSpPr>
          <p:nvPr>
            <p:ph type="ftr" sz="quarter" idx="10"/>
          </p:nvPr>
        </p:nvSpPr>
        <p:spPr/>
        <p:txBody>
          <a:bodyPr/>
          <a:lstStyle>
            <a:lvl1pPr>
              <a:defRPr/>
            </a:lvl1p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1695451" y="1295401"/>
            <a:ext cx="6096000" cy="523220"/>
          </a:xfr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1285056" y="1752602"/>
            <a:ext cx="6506397" cy="1971309"/>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745011" y="1295402"/>
            <a:ext cx="1046440" cy="2722563"/>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3086531" y="1295402"/>
            <a:ext cx="3028521" cy="2722563"/>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1695451" y="1295402"/>
            <a:ext cx="6096000" cy="1982081"/>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3" name="Plassholder for bunntekst 2"/>
          <p:cNvSpPr>
            <a:spLocks noGrp="1"/>
          </p:cNvSpPr>
          <p:nvPr>
            <p:ph type="ftr" sz="quarter" idx="10"/>
          </p:nvPr>
        </p:nvSpPr>
        <p:spPr>
          <a:xfrm>
            <a:off x="1476378" y="6245225"/>
            <a:ext cx="6048375" cy="476250"/>
          </a:xfrm>
        </p:spPr>
        <p:txBody>
          <a:bodyPr/>
          <a:lstStyle>
            <a:lvl1pPr>
              <a:defRPr/>
            </a:lvl1pPr>
          </a:lstStyle>
          <a:p>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95451" y="1295401"/>
            <a:ext cx="6096000" cy="52322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95451" y="1752602"/>
            <a:ext cx="2971800" cy="26284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819651" y="1752602"/>
            <a:ext cx="2971800" cy="26284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819651" y="2960690"/>
            <a:ext cx="2971800" cy="26284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10"/>
          </p:nvPr>
        </p:nvSpPr>
        <p:spPr>
          <a:xfrm>
            <a:off x="1476378" y="6245225"/>
            <a:ext cx="6048375" cy="476250"/>
          </a:xfrm>
        </p:spPr>
        <p:txBody>
          <a:bodyPr/>
          <a:lstStyle>
            <a:lvl1pPr>
              <a:defRPr/>
            </a:lvl1pPr>
          </a:lstStyle>
          <a:p>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695451" y="1295401"/>
            <a:ext cx="6096000" cy="52322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95451" y="1752602"/>
            <a:ext cx="2971800" cy="26284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19651" y="1752602"/>
            <a:ext cx="2971800" cy="26284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a:xfrm>
            <a:off x="1476378" y="6245225"/>
            <a:ext cx="6048375" cy="476250"/>
          </a:xfrm>
        </p:spPr>
        <p:txBody>
          <a:bodyPr/>
          <a:lstStyle>
            <a:lvl1pPr>
              <a:defRPr/>
            </a:lvl1pPr>
          </a:lstStyle>
          <a:p>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extLst>
      <p:ext uri="{BB962C8B-B14F-4D97-AF65-F5344CB8AC3E}">
        <p14:creationId xmlns:p14="http://schemas.microsoft.com/office/powerpoint/2010/main" val="275576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519451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523818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95450" y="1752600"/>
            <a:ext cx="2971800" cy="226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19650" y="1752600"/>
            <a:ext cx="2971800" cy="226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900989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24864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695451" y="1295401"/>
            <a:ext cx="6096000" cy="523220"/>
          </a:xfrm>
        </p:spPr>
        <p:txBody>
          <a:bodyPr/>
          <a:lstStyle/>
          <a:p>
            <a:r>
              <a:rPr lang="nb-NO" smtClean="0"/>
              <a:t>Klikk for å redigere tittelstil</a:t>
            </a:r>
            <a:endParaRPr lang="nb-NO"/>
          </a:p>
        </p:txBody>
      </p:sp>
      <p:sp>
        <p:nvSpPr>
          <p:cNvPr id="3" name="Plassholder for innhold 2"/>
          <p:cNvSpPr>
            <a:spLocks noGrp="1"/>
          </p:cNvSpPr>
          <p:nvPr>
            <p:ph idx="1"/>
          </p:nvPr>
        </p:nvSpPr>
        <p:spPr>
          <a:xfrm>
            <a:off x="1695451" y="1752602"/>
            <a:ext cx="6096000" cy="1982081"/>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1542874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247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770185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77639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574256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267450" y="1295400"/>
            <a:ext cx="1524000" cy="2722563"/>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695450" y="1295400"/>
            <a:ext cx="4419600" cy="2722563"/>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75634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819650" y="1752600"/>
            <a:ext cx="2971800" cy="10556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819650" y="2960688"/>
            <a:ext cx="2971800" cy="10572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46305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tel, innhold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819650" y="1752600"/>
            <a:ext cx="2971800" cy="10556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819650" y="2960688"/>
            <a:ext cx="2971800" cy="10572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526018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196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261902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1695450" y="1295400"/>
            <a:ext cx="6096000" cy="27225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96729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1"/>
            <a:ext cx="7772400" cy="1323439"/>
          </a:xfrm>
        </p:spPr>
        <p:txBody>
          <a:bodyPr/>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4006791"/>
            <a:ext cx="77724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bunntekst 3"/>
          <p:cNvSpPr>
            <a:spLocks noGrp="1"/>
          </p:cNvSpPr>
          <p:nvPr>
            <p:ph type="ftr" sz="quarter" idx="10"/>
          </p:nvPr>
        </p:nvSpPr>
        <p:spPr/>
        <p:txBody>
          <a:bodyPr/>
          <a:lstStyle>
            <a:lvl1pPr>
              <a:defRPr/>
            </a:lvl1pPr>
          </a:lstStyle>
          <a:p>
            <a:endParaRPr lang="nb-N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extLst>
      <p:ext uri="{BB962C8B-B14F-4D97-AF65-F5344CB8AC3E}">
        <p14:creationId xmlns:p14="http://schemas.microsoft.com/office/powerpoint/2010/main" val="4059458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604972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332602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95450" y="1752600"/>
            <a:ext cx="2971800" cy="226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19650" y="1752600"/>
            <a:ext cx="2971800" cy="226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3921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543459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868027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678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654004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091873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6739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95451" y="1295401"/>
            <a:ext cx="6096000" cy="523220"/>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95451" y="1752602"/>
            <a:ext cx="2971800" cy="31393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19651" y="1752602"/>
            <a:ext cx="2971800" cy="31393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p:txBody>
          <a:bodyPr/>
          <a:lstStyle>
            <a:lvl1pPr>
              <a:defRPr/>
            </a:lvl1pPr>
          </a:lstStyle>
          <a:p>
            <a:endParaRPr lang="nb-N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267450" y="1295400"/>
            <a:ext cx="1524000" cy="2722563"/>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695450" y="1295400"/>
            <a:ext cx="4419600" cy="2722563"/>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921965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819650" y="1752600"/>
            <a:ext cx="2971800" cy="10556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819650" y="2960688"/>
            <a:ext cx="2971800" cy="10572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5361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Tittel, innhold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819650" y="1752600"/>
            <a:ext cx="2971800" cy="10556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819650" y="2960688"/>
            <a:ext cx="2971800" cy="10572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4105705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196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383793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1695450" y="1295400"/>
            <a:ext cx="6096000" cy="27225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549185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extLst>
      <p:ext uri="{BB962C8B-B14F-4D97-AF65-F5344CB8AC3E}">
        <p14:creationId xmlns:p14="http://schemas.microsoft.com/office/powerpoint/2010/main" val="1344765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117708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544955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95450" y="1752600"/>
            <a:ext cx="2971800" cy="226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19650" y="1752600"/>
            <a:ext cx="2971800" cy="226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3167772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31581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52322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2" y="1343879"/>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2" y="2174875"/>
            <a:ext cx="4040188"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7" y="1343879"/>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7" y="2174875"/>
            <a:ext cx="4041775"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bunntekst 6"/>
          <p:cNvSpPr>
            <a:spLocks noGrp="1"/>
          </p:cNvSpPr>
          <p:nvPr>
            <p:ph type="ftr" sz="quarter" idx="10"/>
          </p:nvPr>
        </p:nvSpPr>
        <p:spPr/>
        <p:txBody>
          <a:bodyPr/>
          <a:lstStyle>
            <a:lvl1pPr>
              <a:defRPr/>
            </a:lvl1pPr>
          </a:lstStyle>
          <a:p>
            <a:endParaRPr lang="nb-NO"/>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8383082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702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25604314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217351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516738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267450" y="1295400"/>
            <a:ext cx="1524000" cy="2722563"/>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695450" y="1295400"/>
            <a:ext cx="4419600" cy="2722563"/>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5128183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819650" y="1752600"/>
            <a:ext cx="2971800" cy="10556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819650" y="2960688"/>
            <a:ext cx="2971800" cy="10572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5248712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tel, innhold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819650" y="1752600"/>
            <a:ext cx="2971800" cy="10556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819650" y="2960688"/>
            <a:ext cx="2971800" cy="10572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674265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196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1155443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1695450" y="1295400"/>
            <a:ext cx="6096000" cy="27225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75307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1695451" y="1295401"/>
            <a:ext cx="6096000" cy="523220"/>
          </a:xfrm>
        </p:spPr>
        <p:txBody>
          <a:bodyPr/>
          <a:lstStyle/>
          <a:p>
            <a:r>
              <a:rPr lang="nb-NO" smtClean="0"/>
              <a:t>Klikk for å redigere tittelstil</a:t>
            </a:r>
            <a:endParaRPr lang="nb-NO"/>
          </a:p>
        </p:txBody>
      </p:sp>
      <p:sp>
        <p:nvSpPr>
          <p:cNvPr id="3" name="Plassholder for bunntekst 2"/>
          <p:cNvSpPr>
            <a:spLocks noGrp="1"/>
          </p:cNvSpPr>
          <p:nvPr>
            <p:ph type="ftr" sz="quarter" idx="10"/>
          </p:nvPr>
        </p:nvSpPr>
        <p:spPr/>
        <p:txBody>
          <a:bodyPr/>
          <a:lstStyle>
            <a:lvl1pPr>
              <a:defRPr/>
            </a:lvl1pPr>
          </a:lstStyle>
          <a:p>
            <a:endParaRPr lang="nb-NO"/>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extLst>
      <p:ext uri="{BB962C8B-B14F-4D97-AF65-F5344CB8AC3E}">
        <p14:creationId xmlns:p14="http://schemas.microsoft.com/office/powerpoint/2010/main" val="2028369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230137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2769449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95450" y="1752600"/>
            <a:ext cx="2971800" cy="226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19650" y="1752600"/>
            <a:ext cx="2971800" cy="226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969554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641029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17086061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560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851007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33013152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45467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endParaRPr lang="nb-NO"/>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267450" y="1295400"/>
            <a:ext cx="1524000" cy="2722563"/>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695450" y="1295400"/>
            <a:ext cx="4419600" cy="2722563"/>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446455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819650" y="1752600"/>
            <a:ext cx="2971800" cy="10556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819650" y="2960688"/>
            <a:ext cx="2971800" cy="10572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3594101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woObj" preserve="1">
  <p:cSld name="Tittel, innhold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819650" y="1752600"/>
            <a:ext cx="2971800" cy="10556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819650" y="2960688"/>
            <a:ext cx="2971800" cy="10572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9738311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519113"/>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6954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819650" y="1752600"/>
            <a:ext cx="2971800" cy="22653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665929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1695450" y="1295400"/>
            <a:ext cx="6096000" cy="27225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54503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727215"/>
            <a:ext cx="3008313" cy="707886"/>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1" y="273052"/>
            <a:ext cx="5111751"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2" y="1435101"/>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967229"/>
            <a:ext cx="5486400" cy="400110"/>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6"/>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40"/>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jpe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2.jpeg"/><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2.jpeg"/><Relationship Id="rId2" Type="http://schemas.openxmlformats.org/officeDocument/2006/relationships/slideLayout" Target="../slideLayouts/slideLayout61.xml"/><Relationship Id="rId16"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2" name="Picture 18" descr="menneskene"/>
          <p:cNvPicPr>
            <a:picLocks noChangeAspect="1" noChangeArrowheads="1"/>
          </p:cNvPicPr>
          <p:nvPr userDrawn="1"/>
        </p:nvPicPr>
        <p:blipFill>
          <a:blip r:embed="rId16" cstate="print"/>
          <a:srcRect/>
          <a:stretch>
            <a:fillRect/>
          </a:stretch>
        </p:blipFill>
        <p:spPr bwMode="auto">
          <a:xfrm>
            <a:off x="6200776" y="466726"/>
            <a:ext cx="2965451" cy="254000"/>
          </a:xfrm>
          <a:prstGeom prst="rect">
            <a:avLst/>
          </a:prstGeom>
          <a:noFill/>
        </p:spPr>
      </p:pic>
      <p:sp>
        <p:nvSpPr>
          <p:cNvPr id="1040" name="Rectangle 16"/>
          <p:cNvSpPr>
            <a:spLocks noChangeArrowheads="1"/>
          </p:cNvSpPr>
          <p:nvPr userDrawn="1"/>
        </p:nvSpPr>
        <p:spPr bwMode="auto">
          <a:xfrm>
            <a:off x="6191252" y="720727"/>
            <a:ext cx="1482725" cy="111125"/>
          </a:xfrm>
          <a:prstGeom prst="rect">
            <a:avLst/>
          </a:prstGeom>
          <a:solidFill>
            <a:srgbClr val="64FA00"/>
          </a:solidFill>
          <a:ln w="9525">
            <a:noFill/>
            <a:miter lim="800000"/>
            <a:headEnd/>
            <a:tailEnd/>
          </a:ln>
          <a:effectLst/>
        </p:spPr>
        <p:txBody>
          <a:bodyPr wrap="none" anchor="ctr"/>
          <a:lstStyle/>
          <a:p>
            <a:endParaRPr lang="nb-NO"/>
          </a:p>
        </p:txBody>
      </p:sp>
      <p:sp>
        <p:nvSpPr>
          <p:cNvPr id="1036" name="Rectangle 12"/>
          <p:cNvSpPr>
            <a:spLocks noChangeArrowheads="1"/>
          </p:cNvSpPr>
          <p:nvPr userDrawn="1"/>
        </p:nvSpPr>
        <p:spPr bwMode="auto">
          <a:xfrm>
            <a:off x="4718052" y="720727"/>
            <a:ext cx="1482725" cy="111125"/>
          </a:xfrm>
          <a:prstGeom prst="rect">
            <a:avLst/>
          </a:prstGeom>
          <a:solidFill>
            <a:srgbClr val="0064FA"/>
          </a:solidFill>
          <a:ln w="9525">
            <a:noFill/>
            <a:miter lim="800000"/>
            <a:headEnd/>
            <a:tailEnd/>
          </a:ln>
          <a:effectLst/>
        </p:spPr>
        <p:txBody>
          <a:bodyPr wrap="none" anchor="ctr"/>
          <a:lstStyle/>
          <a:p>
            <a:endParaRPr lang="nb-NO"/>
          </a:p>
        </p:txBody>
      </p:sp>
      <p:sp>
        <p:nvSpPr>
          <p:cNvPr id="1035" name="Rectangle 11"/>
          <p:cNvSpPr>
            <a:spLocks noChangeArrowheads="1"/>
          </p:cNvSpPr>
          <p:nvPr userDrawn="1"/>
        </p:nvSpPr>
        <p:spPr bwMode="auto">
          <a:xfrm>
            <a:off x="3244852" y="720727"/>
            <a:ext cx="1482725" cy="111125"/>
          </a:xfrm>
          <a:prstGeom prst="rect">
            <a:avLst/>
          </a:prstGeom>
          <a:solidFill>
            <a:srgbClr val="FF55FF"/>
          </a:solidFill>
          <a:ln w="9525">
            <a:noFill/>
            <a:miter lim="800000"/>
            <a:headEnd/>
            <a:tailEnd/>
          </a:ln>
          <a:effectLst/>
        </p:spPr>
        <p:txBody>
          <a:bodyPr wrap="none" anchor="ctr"/>
          <a:lstStyle/>
          <a:p>
            <a:endParaRPr lang="nb-NO"/>
          </a:p>
        </p:txBody>
      </p:sp>
      <p:sp>
        <p:nvSpPr>
          <p:cNvPr id="1034" name="Rectangle 10"/>
          <p:cNvSpPr>
            <a:spLocks noChangeArrowheads="1"/>
          </p:cNvSpPr>
          <p:nvPr userDrawn="1"/>
        </p:nvSpPr>
        <p:spPr bwMode="auto">
          <a:xfrm>
            <a:off x="1771652" y="720727"/>
            <a:ext cx="1482725" cy="111125"/>
          </a:xfrm>
          <a:prstGeom prst="rect">
            <a:avLst/>
          </a:prstGeom>
          <a:solidFill>
            <a:srgbClr val="B40000"/>
          </a:solidFill>
          <a:ln w="9525">
            <a:noFill/>
            <a:miter lim="800000"/>
            <a:headEnd/>
            <a:tailEnd/>
          </a:ln>
          <a:effectLst/>
        </p:spPr>
        <p:txBody>
          <a:bodyPr wrap="none" anchor="ctr"/>
          <a:lstStyle/>
          <a:p>
            <a:endParaRPr lang="nb-NO"/>
          </a:p>
        </p:txBody>
      </p:sp>
      <p:sp>
        <p:nvSpPr>
          <p:cNvPr id="1027" name="Rectangle 3"/>
          <p:cNvSpPr>
            <a:spLocks noGrp="1" noChangeArrowheads="1"/>
          </p:cNvSpPr>
          <p:nvPr>
            <p:ph type="body" idx="1"/>
          </p:nvPr>
        </p:nvSpPr>
        <p:spPr bwMode="auto">
          <a:xfrm>
            <a:off x="1695451" y="1752601"/>
            <a:ext cx="6096000" cy="22898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nb-NO" smtClean="0"/>
              <a:t>Click to edit Master text stylesbgasdsa dsah jsd jhsd jhsdf jhsdjsd sdasdf jjsadf jdfas sdf vsdf vghsdf  vsdfa hvgsdfa</a:t>
            </a:r>
          </a:p>
          <a:p>
            <a:pPr lvl="1"/>
            <a:r>
              <a:rPr lang="nb-NO" smtClean="0"/>
              <a:t>Second level</a:t>
            </a:r>
          </a:p>
          <a:p>
            <a:pPr lvl="2"/>
            <a:r>
              <a:rPr lang="nb-NO" smtClean="0"/>
              <a:t>Third level</a:t>
            </a:r>
          </a:p>
          <a:p>
            <a:pPr lvl="3"/>
            <a:r>
              <a:rPr lang="nb-NO" smtClean="0"/>
              <a:t>Fourth level</a:t>
            </a:r>
          </a:p>
        </p:txBody>
      </p:sp>
      <p:sp>
        <p:nvSpPr>
          <p:cNvPr id="1026" name="Rectangle 2"/>
          <p:cNvSpPr>
            <a:spLocks noGrp="1" noChangeArrowheads="1"/>
          </p:cNvSpPr>
          <p:nvPr>
            <p:ph type="title"/>
          </p:nvPr>
        </p:nvSpPr>
        <p:spPr bwMode="auto">
          <a:xfrm>
            <a:off x="1695451" y="1295401"/>
            <a:ext cx="6096000" cy="52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nb-NO" smtClean="0"/>
              <a:t>Click to edit Master title style</a:t>
            </a:r>
          </a:p>
        </p:txBody>
      </p:sp>
      <p:sp>
        <p:nvSpPr>
          <p:cNvPr id="1032" name="Rectangle 8"/>
          <p:cNvSpPr>
            <a:spLocks noChangeArrowheads="1"/>
          </p:cNvSpPr>
          <p:nvPr userDrawn="1"/>
        </p:nvSpPr>
        <p:spPr bwMode="auto">
          <a:xfrm>
            <a:off x="298452" y="720727"/>
            <a:ext cx="1482725" cy="111125"/>
          </a:xfrm>
          <a:prstGeom prst="rect">
            <a:avLst/>
          </a:prstGeom>
          <a:solidFill>
            <a:srgbClr val="FAC800"/>
          </a:solidFill>
          <a:ln w="9525">
            <a:noFill/>
            <a:miter lim="800000"/>
            <a:headEnd/>
            <a:tailEnd/>
          </a:ln>
          <a:effectLst/>
        </p:spPr>
        <p:txBody>
          <a:bodyPr wrap="none" anchor="ctr"/>
          <a:lstStyle/>
          <a:p>
            <a:endParaRPr lang="nb-NO"/>
          </a:p>
        </p:txBody>
      </p:sp>
      <p:sp>
        <p:nvSpPr>
          <p:cNvPr id="1031" name="Text Box 7"/>
          <p:cNvSpPr txBox="1">
            <a:spLocks noChangeArrowheads="1"/>
          </p:cNvSpPr>
          <p:nvPr userDrawn="1"/>
        </p:nvSpPr>
        <p:spPr bwMode="auto">
          <a:xfrm>
            <a:off x="4724402" y="250828"/>
            <a:ext cx="1479551" cy="461665"/>
          </a:xfrm>
          <a:prstGeom prst="rect">
            <a:avLst/>
          </a:prstGeom>
          <a:noFill/>
          <a:ln w="9525">
            <a:noFill/>
            <a:miter lim="800000"/>
            <a:headEnd/>
            <a:tailEnd/>
          </a:ln>
          <a:effectLst/>
        </p:spPr>
        <p:txBody>
          <a:bodyPr>
            <a:spAutoFit/>
          </a:bodyPr>
          <a:lstStyle/>
          <a:p>
            <a:pPr algn="r">
              <a:spcBef>
                <a:spcPct val="50000"/>
              </a:spcBef>
            </a:pPr>
            <a:r>
              <a:rPr lang="nb-NO" sz="800" b="0">
                <a:solidFill>
                  <a:schemeClr val="tx1"/>
                </a:solidFill>
              </a:rPr>
              <a:t>Sivilombudsmannen</a:t>
            </a:r>
            <a:br>
              <a:rPr lang="nb-NO" sz="800" b="0">
                <a:solidFill>
                  <a:schemeClr val="tx1"/>
                </a:solidFill>
              </a:rPr>
            </a:br>
            <a:r>
              <a:rPr lang="nb-NO" sz="800" b="0">
                <a:solidFill>
                  <a:schemeClr val="tx1"/>
                </a:solidFill>
              </a:rPr>
              <a:t>Stortingets ombudsmann </a:t>
            </a:r>
            <a:br>
              <a:rPr lang="nb-NO" sz="800" b="0">
                <a:solidFill>
                  <a:schemeClr val="tx1"/>
                </a:solidFill>
              </a:rPr>
            </a:br>
            <a:r>
              <a:rPr lang="nb-NO" sz="800" b="0">
                <a:solidFill>
                  <a:schemeClr val="tx1"/>
                </a:solidFill>
              </a:rPr>
              <a:t>for forvaltningen</a:t>
            </a:r>
          </a:p>
        </p:txBody>
      </p:sp>
      <p:sp>
        <p:nvSpPr>
          <p:cNvPr id="1045" name="Rectangle 21"/>
          <p:cNvSpPr>
            <a:spLocks noGrp="1" noChangeArrowheads="1"/>
          </p:cNvSpPr>
          <p:nvPr>
            <p:ph type="ftr" sz="quarter" idx="3"/>
          </p:nvPr>
        </p:nvSpPr>
        <p:spPr bwMode="auto">
          <a:xfrm>
            <a:off x="1476378" y="6245225"/>
            <a:ext cx="60483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Times New Roman" pitchFamily="18" charset="0"/>
        </a:defRPr>
      </a:lvl2pPr>
      <a:lvl3pPr algn="l" rtl="0" fontAlgn="base">
        <a:spcBef>
          <a:spcPct val="0"/>
        </a:spcBef>
        <a:spcAft>
          <a:spcPct val="0"/>
        </a:spcAft>
        <a:defRPr sz="2800" b="1">
          <a:solidFill>
            <a:schemeClr val="tx2"/>
          </a:solidFill>
          <a:latin typeface="Times New Roman" pitchFamily="18" charset="0"/>
        </a:defRPr>
      </a:lvl3pPr>
      <a:lvl4pPr algn="l" rtl="0" fontAlgn="base">
        <a:spcBef>
          <a:spcPct val="0"/>
        </a:spcBef>
        <a:spcAft>
          <a:spcPct val="0"/>
        </a:spcAft>
        <a:defRPr sz="2800" b="1">
          <a:solidFill>
            <a:schemeClr val="tx2"/>
          </a:solidFill>
          <a:latin typeface="Times New Roman" pitchFamily="18" charset="0"/>
        </a:defRPr>
      </a:lvl4pPr>
      <a:lvl5pPr algn="l" rtl="0" fontAlgn="base">
        <a:spcBef>
          <a:spcPct val="0"/>
        </a:spcBef>
        <a:spcAft>
          <a:spcPct val="0"/>
        </a:spcAft>
        <a:defRPr sz="2800" b="1">
          <a:solidFill>
            <a:schemeClr val="tx2"/>
          </a:solidFill>
          <a:latin typeface="Times New Roman" pitchFamily="18" charset="0"/>
        </a:defRPr>
      </a:lvl5pPr>
      <a:lvl6pPr marL="457200" algn="l" rtl="0" fontAlgn="base">
        <a:spcBef>
          <a:spcPct val="0"/>
        </a:spcBef>
        <a:spcAft>
          <a:spcPct val="0"/>
        </a:spcAft>
        <a:defRPr sz="2800" b="1">
          <a:solidFill>
            <a:schemeClr val="tx2"/>
          </a:solidFill>
          <a:latin typeface="Times New Roman" pitchFamily="18" charset="0"/>
        </a:defRPr>
      </a:lvl6pPr>
      <a:lvl7pPr marL="914400" algn="l" rtl="0" fontAlgn="base">
        <a:spcBef>
          <a:spcPct val="0"/>
        </a:spcBef>
        <a:spcAft>
          <a:spcPct val="0"/>
        </a:spcAft>
        <a:defRPr sz="2800" b="1">
          <a:solidFill>
            <a:schemeClr val="tx2"/>
          </a:solidFill>
          <a:latin typeface="Times New Roman" pitchFamily="18" charset="0"/>
        </a:defRPr>
      </a:lvl7pPr>
      <a:lvl8pPr marL="1371600" algn="l" rtl="0" fontAlgn="base">
        <a:spcBef>
          <a:spcPct val="0"/>
        </a:spcBef>
        <a:spcAft>
          <a:spcPct val="0"/>
        </a:spcAft>
        <a:defRPr sz="2800" b="1">
          <a:solidFill>
            <a:schemeClr val="tx2"/>
          </a:solidFill>
          <a:latin typeface="Times New Roman" pitchFamily="18" charset="0"/>
        </a:defRPr>
      </a:lvl8pPr>
      <a:lvl9pPr marL="1828800" algn="l" rtl="0" fontAlgn="base">
        <a:spcBef>
          <a:spcPct val="0"/>
        </a:spcBef>
        <a:spcAft>
          <a:spcPct val="0"/>
        </a:spcAft>
        <a:defRPr sz="2800" b="1">
          <a:solidFill>
            <a:schemeClr val="tx2"/>
          </a:solidFill>
          <a:latin typeface="Times New Roman" pitchFamily="18" charset="0"/>
        </a:defRPr>
      </a:lvl9pPr>
    </p:titleStyle>
    <p:bodyStyle>
      <a:lvl1pPr algn="l" rtl="0" fontAlgn="base">
        <a:spcBef>
          <a:spcPct val="20000"/>
        </a:spcBef>
        <a:spcAft>
          <a:spcPct val="0"/>
        </a:spcAft>
        <a:defRPr sz="2200">
          <a:solidFill>
            <a:schemeClr val="tx1"/>
          </a:solidFill>
          <a:latin typeface="+mn-lt"/>
          <a:ea typeface="+mn-ea"/>
          <a:cs typeface="+mn-cs"/>
        </a:defRPr>
      </a:lvl1pPr>
      <a:lvl2pPr marL="285750" indent="-171450" algn="l" rtl="0" fontAlgn="base">
        <a:spcBef>
          <a:spcPct val="20000"/>
        </a:spcBef>
        <a:spcAft>
          <a:spcPct val="0"/>
        </a:spcAft>
        <a:buChar char="•"/>
        <a:defRPr sz="2200">
          <a:solidFill>
            <a:schemeClr val="tx1"/>
          </a:solidFill>
          <a:latin typeface="+mn-lt"/>
        </a:defRPr>
      </a:lvl2pPr>
      <a:lvl3pPr marL="628650" indent="-171450" algn="l" rtl="0" fontAlgn="base">
        <a:spcBef>
          <a:spcPct val="20000"/>
        </a:spcBef>
        <a:spcAft>
          <a:spcPct val="0"/>
        </a:spcAft>
        <a:buChar char="-"/>
        <a:defRPr sz="2200">
          <a:solidFill>
            <a:schemeClr val="tx1"/>
          </a:solidFill>
          <a:latin typeface="+mn-lt"/>
        </a:defRPr>
      </a:lvl3pPr>
      <a:lvl4pPr marL="971550" indent="-17145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menneskene"/>
          <p:cNvPicPr>
            <a:picLocks noChangeAspect="1" noChangeArrowheads="1"/>
          </p:cNvPicPr>
          <p:nvPr/>
        </p:nvPicPr>
        <p:blipFill>
          <a:blip r:embed="rId17" cstate="print"/>
          <a:srcRect/>
          <a:stretch>
            <a:fillRect/>
          </a:stretch>
        </p:blipFill>
        <p:spPr bwMode="auto">
          <a:xfrm>
            <a:off x="6200775" y="466725"/>
            <a:ext cx="2965450" cy="254000"/>
          </a:xfrm>
          <a:prstGeom prst="rect">
            <a:avLst/>
          </a:prstGeom>
          <a:noFill/>
          <a:ln w="9525">
            <a:noFill/>
            <a:miter lim="800000"/>
            <a:headEnd/>
            <a:tailEnd/>
          </a:ln>
        </p:spPr>
      </p:pic>
      <p:sp>
        <p:nvSpPr>
          <p:cNvPr id="1040" name="Rectangle 16"/>
          <p:cNvSpPr>
            <a:spLocks noChangeArrowheads="1"/>
          </p:cNvSpPr>
          <p:nvPr/>
        </p:nvSpPr>
        <p:spPr bwMode="auto">
          <a:xfrm>
            <a:off x="6191250" y="720725"/>
            <a:ext cx="1482725" cy="111125"/>
          </a:xfrm>
          <a:prstGeom prst="rect">
            <a:avLst/>
          </a:prstGeom>
          <a:solidFill>
            <a:srgbClr val="64FA00"/>
          </a:solidFill>
          <a:ln w="9525">
            <a:noFill/>
            <a:miter lim="800000"/>
            <a:headEnd/>
            <a:tailEnd/>
          </a:ln>
          <a:effectLst/>
        </p:spPr>
        <p:txBody>
          <a:bodyPr wrap="none" anchor="ctr"/>
          <a:lstStyle/>
          <a:p>
            <a:pPr algn="l">
              <a:defRPr/>
            </a:pPr>
            <a:endParaRPr lang="nb-NO">
              <a:solidFill>
                <a:srgbClr val="000000"/>
              </a:solidFill>
            </a:endParaRPr>
          </a:p>
        </p:txBody>
      </p:sp>
      <p:sp>
        <p:nvSpPr>
          <p:cNvPr id="1036" name="Rectangle 12"/>
          <p:cNvSpPr>
            <a:spLocks noChangeArrowheads="1"/>
          </p:cNvSpPr>
          <p:nvPr/>
        </p:nvSpPr>
        <p:spPr bwMode="auto">
          <a:xfrm>
            <a:off x="4718050" y="720725"/>
            <a:ext cx="1482725" cy="111125"/>
          </a:xfrm>
          <a:prstGeom prst="rect">
            <a:avLst/>
          </a:prstGeom>
          <a:solidFill>
            <a:srgbClr val="0064FA"/>
          </a:solidFill>
          <a:ln w="9525">
            <a:noFill/>
            <a:miter lim="800000"/>
            <a:headEnd/>
            <a:tailEnd/>
          </a:ln>
          <a:effectLst/>
        </p:spPr>
        <p:txBody>
          <a:bodyPr wrap="none" anchor="ctr"/>
          <a:lstStyle/>
          <a:p>
            <a:pPr algn="l">
              <a:defRPr/>
            </a:pPr>
            <a:endParaRPr lang="nb-NO">
              <a:solidFill>
                <a:srgbClr val="000000"/>
              </a:solidFill>
            </a:endParaRPr>
          </a:p>
        </p:txBody>
      </p:sp>
      <p:sp>
        <p:nvSpPr>
          <p:cNvPr id="1035" name="Rectangle 11"/>
          <p:cNvSpPr>
            <a:spLocks noChangeArrowheads="1"/>
          </p:cNvSpPr>
          <p:nvPr/>
        </p:nvSpPr>
        <p:spPr bwMode="auto">
          <a:xfrm>
            <a:off x="3244850" y="720725"/>
            <a:ext cx="1482725" cy="111125"/>
          </a:xfrm>
          <a:prstGeom prst="rect">
            <a:avLst/>
          </a:prstGeom>
          <a:solidFill>
            <a:srgbClr val="FF55FF"/>
          </a:solidFill>
          <a:ln w="9525">
            <a:noFill/>
            <a:miter lim="800000"/>
            <a:headEnd/>
            <a:tailEnd/>
          </a:ln>
          <a:effectLst/>
        </p:spPr>
        <p:txBody>
          <a:bodyPr wrap="none" anchor="ctr"/>
          <a:lstStyle/>
          <a:p>
            <a:pPr algn="l">
              <a:defRPr/>
            </a:pPr>
            <a:endParaRPr lang="nb-NO">
              <a:solidFill>
                <a:srgbClr val="000000"/>
              </a:solidFill>
            </a:endParaRPr>
          </a:p>
        </p:txBody>
      </p:sp>
      <p:sp>
        <p:nvSpPr>
          <p:cNvPr id="1034" name="Rectangle 10"/>
          <p:cNvSpPr>
            <a:spLocks noChangeArrowheads="1"/>
          </p:cNvSpPr>
          <p:nvPr/>
        </p:nvSpPr>
        <p:spPr bwMode="auto">
          <a:xfrm>
            <a:off x="1771650" y="720725"/>
            <a:ext cx="1482725" cy="111125"/>
          </a:xfrm>
          <a:prstGeom prst="rect">
            <a:avLst/>
          </a:prstGeom>
          <a:solidFill>
            <a:srgbClr val="B40000"/>
          </a:solidFill>
          <a:ln w="9525">
            <a:noFill/>
            <a:miter lim="800000"/>
            <a:headEnd/>
            <a:tailEnd/>
          </a:ln>
          <a:effectLst/>
        </p:spPr>
        <p:txBody>
          <a:bodyPr wrap="none" anchor="ctr"/>
          <a:lstStyle/>
          <a:p>
            <a:pPr algn="l">
              <a:defRPr/>
            </a:pPr>
            <a:endParaRPr lang="nb-NO">
              <a:solidFill>
                <a:srgbClr val="000000"/>
              </a:solidFill>
            </a:endParaRPr>
          </a:p>
        </p:txBody>
      </p:sp>
      <p:sp>
        <p:nvSpPr>
          <p:cNvPr id="1031" name="Rectangle 3"/>
          <p:cNvSpPr>
            <a:spLocks noGrp="1" noChangeArrowheads="1"/>
          </p:cNvSpPr>
          <p:nvPr>
            <p:ph type="body" idx="1"/>
          </p:nvPr>
        </p:nvSpPr>
        <p:spPr bwMode="auto">
          <a:xfrm>
            <a:off x="1695450" y="1752600"/>
            <a:ext cx="6096000" cy="226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nb-NO" smtClean="0"/>
              <a:t>Click to edit Master text stylesbgasdsa dsah jsd jhsd jhsdf jhsdjsd sdasdf jjsadf jdfas sdf vsdf vghsdf  vsdfa hvgsdfa</a:t>
            </a:r>
          </a:p>
          <a:p>
            <a:pPr lvl="1"/>
            <a:r>
              <a:rPr lang="nb-NO" smtClean="0"/>
              <a:t>Second level</a:t>
            </a:r>
          </a:p>
          <a:p>
            <a:pPr lvl="2"/>
            <a:r>
              <a:rPr lang="nb-NO" smtClean="0"/>
              <a:t>Third level</a:t>
            </a:r>
          </a:p>
          <a:p>
            <a:pPr lvl="3"/>
            <a:r>
              <a:rPr lang="nb-NO" smtClean="0"/>
              <a:t>Fourth level</a:t>
            </a:r>
          </a:p>
        </p:txBody>
      </p:sp>
      <p:sp>
        <p:nvSpPr>
          <p:cNvPr id="1032" name="Rectangle 2"/>
          <p:cNvSpPr>
            <a:spLocks noGrp="1" noChangeArrowheads="1"/>
          </p:cNvSpPr>
          <p:nvPr>
            <p:ph type="title"/>
          </p:nvPr>
        </p:nvSpPr>
        <p:spPr bwMode="auto">
          <a:xfrm>
            <a:off x="1695450" y="1295400"/>
            <a:ext cx="6096000" cy="51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nb-NO" smtClean="0"/>
              <a:t>Click to edit Master title style</a:t>
            </a:r>
          </a:p>
        </p:txBody>
      </p:sp>
      <p:sp>
        <p:nvSpPr>
          <p:cNvPr id="2" name="Rectangle 8"/>
          <p:cNvSpPr>
            <a:spLocks noChangeArrowheads="1"/>
          </p:cNvSpPr>
          <p:nvPr/>
        </p:nvSpPr>
        <p:spPr bwMode="auto">
          <a:xfrm>
            <a:off x="298450" y="720725"/>
            <a:ext cx="1482725" cy="111125"/>
          </a:xfrm>
          <a:prstGeom prst="rect">
            <a:avLst/>
          </a:prstGeom>
          <a:solidFill>
            <a:srgbClr val="FAC800"/>
          </a:solidFill>
          <a:ln w="9525">
            <a:noFill/>
            <a:miter lim="800000"/>
            <a:headEnd/>
            <a:tailEnd/>
          </a:ln>
          <a:effectLst/>
        </p:spPr>
        <p:txBody>
          <a:bodyPr wrap="none" anchor="ctr"/>
          <a:lstStyle/>
          <a:p>
            <a:pPr algn="l">
              <a:defRPr/>
            </a:pPr>
            <a:endParaRPr lang="nb-NO">
              <a:solidFill>
                <a:srgbClr val="000000"/>
              </a:solidFill>
            </a:endParaRPr>
          </a:p>
        </p:txBody>
      </p:sp>
      <p:sp>
        <p:nvSpPr>
          <p:cNvPr id="3" name="Text Box 7"/>
          <p:cNvSpPr txBox="1">
            <a:spLocks noChangeArrowheads="1"/>
          </p:cNvSpPr>
          <p:nvPr/>
        </p:nvSpPr>
        <p:spPr bwMode="auto">
          <a:xfrm>
            <a:off x="4748213" y="296863"/>
            <a:ext cx="1479550" cy="458787"/>
          </a:xfrm>
          <a:prstGeom prst="rect">
            <a:avLst/>
          </a:prstGeom>
          <a:noFill/>
          <a:ln w="9525">
            <a:noFill/>
            <a:miter lim="800000"/>
            <a:headEnd/>
            <a:tailEnd/>
          </a:ln>
          <a:effectLst/>
        </p:spPr>
        <p:txBody>
          <a:bodyPr>
            <a:spAutoFit/>
          </a:bodyPr>
          <a:lstStyle/>
          <a:p>
            <a:pPr algn="r">
              <a:spcBef>
                <a:spcPct val="50000"/>
              </a:spcBef>
              <a:defRPr/>
            </a:pPr>
            <a:r>
              <a:rPr lang="nb-NO" sz="800" b="0">
                <a:solidFill>
                  <a:srgbClr val="000000"/>
                </a:solidFill>
              </a:rPr>
              <a:t/>
            </a:r>
            <a:br>
              <a:rPr lang="nb-NO" sz="800" b="0">
                <a:solidFill>
                  <a:srgbClr val="000000"/>
                </a:solidFill>
              </a:rPr>
            </a:br>
            <a:r>
              <a:rPr lang="nb-NO" sz="800" b="0">
                <a:solidFill>
                  <a:srgbClr val="000000"/>
                </a:solidFill>
              </a:rPr>
              <a:t>Stortingets ombudsmann </a:t>
            </a:r>
            <a:br>
              <a:rPr lang="nb-NO" sz="800" b="0">
                <a:solidFill>
                  <a:srgbClr val="000000"/>
                </a:solidFill>
              </a:rPr>
            </a:br>
            <a:r>
              <a:rPr lang="nb-NO" sz="800" b="0">
                <a:solidFill>
                  <a:srgbClr val="000000"/>
                </a:solidFill>
              </a:rPr>
              <a:t>for forvaltningen</a:t>
            </a:r>
          </a:p>
        </p:txBody>
      </p:sp>
    </p:spTree>
    <p:extLst>
      <p:ext uri="{BB962C8B-B14F-4D97-AF65-F5344CB8AC3E}">
        <p14:creationId xmlns:p14="http://schemas.microsoft.com/office/powerpoint/2010/main" val="21568807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imes New Roman" pitchFamily="18" charset="0"/>
        </a:defRPr>
      </a:lvl2pPr>
      <a:lvl3pPr algn="l" rtl="0" eaLnBrk="0" fontAlgn="base" hangingPunct="0">
        <a:spcBef>
          <a:spcPct val="0"/>
        </a:spcBef>
        <a:spcAft>
          <a:spcPct val="0"/>
        </a:spcAft>
        <a:defRPr sz="2800" b="1">
          <a:solidFill>
            <a:schemeClr val="tx2"/>
          </a:solidFill>
          <a:latin typeface="Times New Roman" pitchFamily="18" charset="0"/>
        </a:defRPr>
      </a:lvl3pPr>
      <a:lvl4pPr algn="l" rtl="0" eaLnBrk="0" fontAlgn="base" hangingPunct="0">
        <a:spcBef>
          <a:spcPct val="0"/>
        </a:spcBef>
        <a:spcAft>
          <a:spcPct val="0"/>
        </a:spcAft>
        <a:defRPr sz="2800" b="1">
          <a:solidFill>
            <a:schemeClr val="tx2"/>
          </a:solidFill>
          <a:latin typeface="Times New Roman" pitchFamily="18" charset="0"/>
        </a:defRPr>
      </a:lvl4pPr>
      <a:lvl5pPr algn="l" rtl="0" eaLnBrk="0" fontAlgn="base" hangingPunct="0">
        <a:spcBef>
          <a:spcPct val="0"/>
        </a:spcBef>
        <a:spcAft>
          <a:spcPct val="0"/>
        </a:spcAft>
        <a:defRPr sz="2800" b="1">
          <a:solidFill>
            <a:schemeClr val="tx2"/>
          </a:solidFill>
          <a:latin typeface="Times New Roman" pitchFamily="18" charset="0"/>
        </a:defRPr>
      </a:lvl5pPr>
      <a:lvl6pPr marL="457200" algn="l" rtl="0" fontAlgn="base">
        <a:spcBef>
          <a:spcPct val="0"/>
        </a:spcBef>
        <a:spcAft>
          <a:spcPct val="0"/>
        </a:spcAft>
        <a:defRPr sz="2800" b="1">
          <a:solidFill>
            <a:schemeClr val="tx2"/>
          </a:solidFill>
          <a:latin typeface="Times New Roman" pitchFamily="18" charset="0"/>
        </a:defRPr>
      </a:lvl6pPr>
      <a:lvl7pPr marL="914400" algn="l" rtl="0" fontAlgn="base">
        <a:spcBef>
          <a:spcPct val="0"/>
        </a:spcBef>
        <a:spcAft>
          <a:spcPct val="0"/>
        </a:spcAft>
        <a:defRPr sz="2800" b="1">
          <a:solidFill>
            <a:schemeClr val="tx2"/>
          </a:solidFill>
          <a:latin typeface="Times New Roman" pitchFamily="18" charset="0"/>
        </a:defRPr>
      </a:lvl7pPr>
      <a:lvl8pPr marL="1371600" algn="l" rtl="0" fontAlgn="base">
        <a:spcBef>
          <a:spcPct val="0"/>
        </a:spcBef>
        <a:spcAft>
          <a:spcPct val="0"/>
        </a:spcAft>
        <a:defRPr sz="2800" b="1">
          <a:solidFill>
            <a:schemeClr val="tx2"/>
          </a:solidFill>
          <a:latin typeface="Times New Roman" pitchFamily="18" charset="0"/>
        </a:defRPr>
      </a:lvl8pPr>
      <a:lvl9pPr marL="1828800" algn="l" rtl="0" fontAlgn="base">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285750" indent="-171450" algn="l" rtl="0" eaLnBrk="0" fontAlgn="base" hangingPunct="0">
        <a:spcBef>
          <a:spcPct val="20000"/>
        </a:spcBef>
        <a:spcAft>
          <a:spcPct val="0"/>
        </a:spcAft>
        <a:buChar char="•"/>
        <a:defRPr sz="2200">
          <a:solidFill>
            <a:schemeClr val="tx1"/>
          </a:solidFill>
          <a:latin typeface="+mn-lt"/>
        </a:defRPr>
      </a:lvl2pPr>
      <a:lvl3pPr marL="628650" indent="-171450" algn="l" rtl="0" eaLnBrk="0" fontAlgn="base" hangingPunct="0">
        <a:spcBef>
          <a:spcPct val="20000"/>
        </a:spcBef>
        <a:spcAft>
          <a:spcPct val="0"/>
        </a:spcAft>
        <a:buChar char="-"/>
        <a:defRPr sz="2200">
          <a:solidFill>
            <a:schemeClr val="tx1"/>
          </a:solidFill>
          <a:latin typeface="+mn-lt"/>
        </a:defRPr>
      </a:lvl3pPr>
      <a:lvl4pPr marL="971550" indent="-17145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menneskene"/>
          <p:cNvPicPr>
            <a:picLocks noChangeAspect="1" noChangeArrowheads="1"/>
          </p:cNvPicPr>
          <p:nvPr/>
        </p:nvPicPr>
        <p:blipFill>
          <a:blip r:embed="rId17" cstate="print"/>
          <a:srcRect/>
          <a:stretch>
            <a:fillRect/>
          </a:stretch>
        </p:blipFill>
        <p:spPr bwMode="auto">
          <a:xfrm>
            <a:off x="6200775" y="466725"/>
            <a:ext cx="2965450" cy="254000"/>
          </a:xfrm>
          <a:prstGeom prst="rect">
            <a:avLst/>
          </a:prstGeom>
          <a:noFill/>
          <a:ln w="9525">
            <a:noFill/>
            <a:miter lim="800000"/>
            <a:headEnd/>
            <a:tailEnd/>
          </a:ln>
        </p:spPr>
      </p:pic>
      <p:sp>
        <p:nvSpPr>
          <p:cNvPr id="1040" name="Rectangle 16"/>
          <p:cNvSpPr>
            <a:spLocks noChangeArrowheads="1"/>
          </p:cNvSpPr>
          <p:nvPr/>
        </p:nvSpPr>
        <p:spPr bwMode="auto">
          <a:xfrm>
            <a:off x="6191250" y="720725"/>
            <a:ext cx="1482725" cy="111125"/>
          </a:xfrm>
          <a:prstGeom prst="rect">
            <a:avLst/>
          </a:prstGeom>
          <a:solidFill>
            <a:srgbClr val="64FA00"/>
          </a:solidFill>
          <a:ln w="9525">
            <a:noFill/>
            <a:miter lim="800000"/>
            <a:headEnd/>
            <a:tailEnd/>
          </a:ln>
          <a:effectLst/>
        </p:spPr>
        <p:txBody>
          <a:bodyPr wrap="none" anchor="ctr"/>
          <a:lstStyle/>
          <a:p>
            <a:pPr algn="l">
              <a:defRPr/>
            </a:pPr>
            <a:endParaRPr lang="nb-NO">
              <a:solidFill>
                <a:srgbClr val="000000"/>
              </a:solidFill>
            </a:endParaRPr>
          </a:p>
        </p:txBody>
      </p:sp>
      <p:sp>
        <p:nvSpPr>
          <p:cNvPr id="1036" name="Rectangle 12"/>
          <p:cNvSpPr>
            <a:spLocks noChangeArrowheads="1"/>
          </p:cNvSpPr>
          <p:nvPr/>
        </p:nvSpPr>
        <p:spPr bwMode="auto">
          <a:xfrm>
            <a:off x="4718050" y="720725"/>
            <a:ext cx="1482725" cy="111125"/>
          </a:xfrm>
          <a:prstGeom prst="rect">
            <a:avLst/>
          </a:prstGeom>
          <a:solidFill>
            <a:srgbClr val="0064FA"/>
          </a:solidFill>
          <a:ln w="9525">
            <a:noFill/>
            <a:miter lim="800000"/>
            <a:headEnd/>
            <a:tailEnd/>
          </a:ln>
          <a:effectLst/>
        </p:spPr>
        <p:txBody>
          <a:bodyPr wrap="none" anchor="ctr"/>
          <a:lstStyle/>
          <a:p>
            <a:pPr algn="l">
              <a:defRPr/>
            </a:pPr>
            <a:endParaRPr lang="nb-NO">
              <a:solidFill>
                <a:srgbClr val="000000"/>
              </a:solidFill>
            </a:endParaRPr>
          </a:p>
        </p:txBody>
      </p:sp>
      <p:sp>
        <p:nvSpPr>
          <p:cNvPr id="1035" name="Rectangle 11"/>
          <p:cNvSpPr>
            <a:spLocks noChangeArrowheads="1"/>
          </p:cNvSpPr>
          <p:nvPr/>
        </p:nvSpPr>
        <p:spPr bwMode="auto">
          <a:xfrm>
            <a:off x="3244850" y="720725"/>
            <a:ext cx="1482725" cy="111125"/>
          </a:xfrm>
          <a:prstGeom prst="rect">
            <a:avLst/>
          </a:prstGeom>
          <a:solidFill>
            <a:srgbClr val="FF55FF"/>
          </a:solidFill>
          <a:ln w="9525">
            <a:noFill/>
            <a:miter lim="800000"/>
            <a:headEnd/>
            <a:tailEnd/>
          </a:ln>
          <a:effectLst/>
        </p:spPr>
        <p:txBody>
          <a:bodyPr wrap="none" anchor="ctr"/>
          <a:lstStyle/>
          <a:p>
            <a:pPr algn="l">
              <a:defRPr/>
            </a:pPr>
            <a:endParaRPr lang="nb-NO">
              <a:solidFill>
                <a:srgbClr val="000000"/>
              </a:solidFill>
            </a:endParaRPr>
          </a:p>
        </p:txBody>
      </p:sp>
      <p:sp>
        <p:nvSpPr>
          <p:cNvPr id="1034" name="Rectangle 10"/>
          <p:cNvSpPr>
            <a:spLocks noChangeArrowheads="1"/>
          </p:cNvSpPr>
          <p:nvPr/>
        </p:nvSpPr>
        <p:spPr bwMode="auto">
          <a:xfrm>
            <a:off x="1771650" y="720725"/>
            <a:ext cx="1482725" cy="111125"/>
          </a:xfrm>
          <a:prstGeom prst="rect">
            <a:avLst/>
          </a:prstGeom>
          <a:solidFill>
            <a:srgbClr val="B40000"/>
          </a:solidFill>
          <a:ln w="9525">
            <a:noFill/>
            <a:miter lim="800000"/>
            <a:headEnd/>
            <a:tailEnd/>
          </a:ln>
          <a:effectLst/>
        </p:spPr>
        <p:txBody>
          <a:bodyPr wrap="none" anchor="ctr"/>
          <a:lstStyle/>
          <a:p>
            <a:pPr algn="l">
              <a:defRPr/>
            </a:pPr>
            <a:endParaRPr lang="nb-NO">
              <a:solidFill>
                <a:srgbClr val="000000"/>
              </a:solidFill>
            </a:endParaRPr>
          </a:p>
        </p:txBody>
      </p:sp>
      <p:sp>
        <p:nvSpPr>
          <p:cNvPr id="1031" name="Rectangle 3"/>
          <p:cNvSpPr>
            <a:spLocks noGrp="1" noChangeArrowheads="1"/>
          </p:cNvSpPr>
          <p:nvPr>
            <p:ph type="body" idx="1"/>
          </p:nvPr>
        </p:nvSpPr>
        <p:spPr bwMode="auto">
          <a:xfrm>
            <a:off x="1695450" y="1752600"/>
            <a:ext cx="6096000" cy="226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nb-NO" smtClean="0"/>
              <a:t>Click to edit Master text stylesbgasdsa dsah jsd jhsd jhsdf jhsdjsd sdasdf jjsadf jdfas sdf vsdf vghsdf  vsdfa hvgsdfa</a:t>
            </a:r>
          </a:p>
          <a:p>
            <a:pPr lvl="1"/>
            <a:r>
              <a:rPr lang="nb-NO" smtClean="0"/>
              <a:t>Second level</a:t>
            </a:r>
          </a:p>
          <a:p>
            <a:pPr lvl="2"/>
            <a:r>
              <a:rPr lang="nb-NO" smtClean="0"/>
              <a:t>Third level</a:t>
            </a:r>
          </a:p>
          <a:p>
            <a:pPr lvl="3"/>
            <a:r>
              <a:rPr lang="nb-NO" smtClean="0"/>
              <a:t>Fourth level</a:t>
            </a:r>
          </a:p>
        </p:txBody>
      </p:sp>
      <p:sp>
        <p:nvSpPr>
          <p:cNvPr id="1032" name="Rectangle 2"/>
          <p:cNvSpPr>
            <a:spLocks noGrp="1" noChangeArrowheads="1"/>
          </p:cNvSpPr>
          <p:nvPr>
            <p:ph type="title"/>
          </p:nvPr>
        </p:nvSpPr>
        <p:spPr bwMode="auto">
          <a:xfrm>
            <a:off x="1695450" y="1295400"/>
            <a:ext cx="6096000" cy="51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nb-NO" smtClean="0"/>
              <a:t>Click to edit Master title style</a:t>
            </a:r>
          </a:p>
        </p:txBody>
      </p:sp>
      <p:sp>
        <p:nvSpPr>
          <p:cNvPr id="2" name="Rectangle 8"/>
          <p:cNvSpPr>
            <a:spLocks noChangeArrowheads="1"/>
          </p:cNvSpPr>
          <p:nvPr/>
        </p:nvSpPr>
        <p:spPr bwMode="auto">
          <a:xfrm>
            <a:off x="298450" y="720725"/>
            <a:ext cx="1482725" cy="111125"/>
          </a:xfrm>
          <a:prstGeom prst="rect">
            <a:avLst/>
          </a:prstGeom>
          <a:solidFill>
            <a:srgbClr val="FAC800"/>
          </a:solidFill>
          <a:ln w="9525">
            <a:noFill/>
            <a:miter lim="800000"/>
            <a:headEnd/>
            <a:tailEnd/>
          </a:ln>
          <a:effectLst/>
        </p:spPr>
        <p:txBody>
          <a:bodyPr wrap="none" anchor="ctr"/>
          <a:lstStyle/>
          <a:p>
            <a:pPr algn="l">
              <a:defRPr/>
            </a:pPr>
            <a:endParaRPr lang="nb-NO">
              <a:solidFill>
                <a:srgbClr val="000000"/>
              </a:solidFill>
            </a:endParaRPr>
          </a:p>
        </p:txBody>
      </p:sp>
      <p:sp>
        <p:nvSpPr>
          <p:cNvPr id="3" name="Text Box 7"/>
          <p:cNvSpPr txBox="1">
            <a:spLocks noChangeArrowheads="1"/>
          </p:cNvSpPr>
          <p:nvPr/>
        </p:nvSpPr>
        <p:spPr bwMode="auto">
          <a:xfrm>
            <a:off x="4748213" y="296863"/>
            <a:ext cx="1479550" cy="458787"/>
          </a:xfrm>
          <a:prstGeom prst="rect">
            <a:avLst/>
          </a:prstGeom>
          <a:noFill/>
          <a:ln w="9525">
            <a:noFill/>
            <a:miter lim="800000"/>
            <a:headEnd/>
            <a:tailEnd/>
          </a:ln>
          <a:effectLst/>
        </p:spPr>
        <p:txBody>
          <a:bodyPr>
            <a:spAutoFit/>
          </a:bodyPr>
          <a:lstStyle/>
          <a:p>
            <a:pPr algn="r">
              <a:spcBef>
                <a:spcPct val="50000"/>
              </a:spcBef>
              <a:defRPr/>
            </a:pPr>
            <a:r>
              <a:rPr lang="nb-NO" sz="800" b="0">
                <a:solidFill>
                  <a:srgbClr val="000000"/>
                </a:solidFill>
              </a:rPr>
              <a:t/>
            </a:r>
            <a:br>
              <a:rPr lang="nb-NO" sz="800" b="0">
                <a:solidFill>
                  <a:srgbClr val="000000"/>
                </a:solidFill>
              </a:rPr>
            </a:br>
            <a:r>
              <a:rPr lang="nb-NO" sz="800" b="0">
                <a:solidFill>
                  <a:srgbClr val="000000"/>
                </a:solidFill>
              </a:rPr>
              <a:t>Stortingets ombudsmann </a:t>
            </a:r>
            <a:br>
              <a:rPr lang="nb-NO" sz="800" b="0">
                <a:solidFill>
                  <a:srgbClr val="000000"/>
                </a:solidFill>
              </a:rPr>
            </a:br>
            <a:r>
              <a:rPr lang="nb-NO" sz="800" b="0">
                <a:solidFill>
                  <a:srgbClr val="000000"/>
                </a:solidFill>
              </a:rPr>
              <a:t>for forvaltningen</a:t>
            </a:r>
          </a:p>
        </p:txBody>
      </p:sp>
    </p:spTree>
    <p:extLst>
      <p:ext uri="{BB962C8B-B14F-4D97-AF65-F5344CB8AC3E}">
        <p14:creationId xmlns:p14="http://schemas.microsoft.com/office/powerpoint/2010/main" val="36556689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imes New Roman" pitchFamily="18" charset="0"/>
        </a:defRPr>
      </a:lvl2pPr>
      <a:lvl3pPr algn="l" rtl="0" eaLnBrk="0" fontAlgn="base" hangingPunct="0">
        <a:spcBef>
          <a:spcPct val="0"/>
        </a:spcBef>
        <a:spcAft>
          <a:spcPct val="0"/>
        </a:spcAft>
        <a:defRPr sz="2800" b="1">
          <a:solidFill>
            <a:schemeClr val="tx2"/>
          </a:solidFill>
          <a:latin typeface="Times New Roman" pitchFamily="18" charset="0"/>
        </a:defRPr>
      </a:lvl3pPr>
      <a:lvl4pPr algn="l" rtl="0" eaLnBrk="0" fontAlgn="base" hangingPunct="0">
        <a:spcBef>
          <a:spcPct val="0"/>
        </a:spcBef>
        <a:spcAft>
          <a:spcPct val="0"/>
        </a:spcAft>
        <a:defRPr sz="2800" b="1">
          <a:solidFill>
            <a:schemeClr val="tx2"/>
          </a:solidFill>
          <a:latin typeface="Times New Roman" pitchFamily="18" charset="0"/>
        </a:defRPr>
      </a:lvl4pPr>
      <a:lvl5pPr algn="l" rtl="0" eaLnBrk="0" fontAlgn="base" hangingPunct="0">
        <a:spcBef>
          <a:spcPct val="0"/>
        </a:spcBef>
        <a:spcAft>
          <a:spcPct val="0"/>
        </a:spcAft>
        <a:defRPr sz="2800" b="1">
          <a:solidFill>
            <a:schemeClr val="tx2"/>
          </a:solidFill>
          <a:latin typeface="Times New Roman" pitchFamily="18" charset="0"/>
        </a:defRPr>
      </a:lvl5pPr>
      <a:lvl6pPr marL="457200" algn="l" rtl="0" fontAlgn="base">
        <a:spcBef>
          <a:spcPct val="0"/>
        </a:spcBef>
        <a:spcAft>
          <a:spcPct val="0"/>
        </a:spcAft>
        <a:defRPr sz="2800" b="1">
          <a:solidFill>
            <a:schemeClr val="tx2"/>
          </a:solidFill>
          <a:latin typeface="Times New Roman" pitchFamily="18" charset="0"/>
        </a:defRPr>
      </a:lvl6pPr>
      <a:lvl7pPr marL="914400" algn="l" rtl="0" fontAlgn="base">
        <a:spcBef>
          <a:spcPct val="0"/>
        </a:spcBef>
        <a:spcAft>
          <a:spcPct val="0"/>
        </a:spcAft>
        <a:defRPr sz="2800" b="1">
          <a:solidFill>
            <a:schemeClr val="tx2"/>
          </a:solidFill>
          <a:latin typeface="Times New Roman" pitchFamily="18" charset="0"/>
        </a:defRPr>
      </a:lvl7pPr>
      <a:lvl8pPr marL="1371600" algn="l" rtl="0" fontAlgn="base">
        <a:spcBef>
          <a:spcPct val="0"/>
        </a:spcBef>
        <a:spcAft>
          <a:spcPct val="0"/>
        </a:spcAft>
        <a:defRPr sz="2800" b="1">
          <a:solidFill>
            <a:schemeClr val="tx2"/>
          </a:solidFill>
          <a:latin typeface="Times New Roman" pitchFamily="18" charset="0"/>
        </a:defRPr>
      </a:lvl8pPr>
      <a:lvl9pPr marL="1828800" algn="l" rtl="0" fontAlgn="base">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285750" indent="-171450" algn="l" rtl="0" eaLnBrk="0" fontAlgn="base" hangingPunct="0">
        <a:spcBef>
          <a:spcPct val="20000"/>
        </a:spcBef>
        <a:spcAft>
          <a:spcPct val="0"/>
        </a:spcAft>
        <a:buChar char="•"/>
        <a:defRPr sz="2200">
          <a:solidFill>
            <a:schemeClr val="tx1"/>
          </a:solidFill>
          <a:latin typeface="+mn-lt"/>
        </a:defRPr>
      </a:lvl2pPr>
      <a:lvl3pPr marL="628650" indent="-171450" algn="l" rtl="0" eaLnBrk="0" fontAlgn="base" hangingPunct="0">
        <a:spcBef>
          <a:spcPct val="20000"/>
        </a:spcBef>
        <a:spcAft>
          <a:spcPct val="0"/>
        </a:spcAft>
        <a:buChar char="-"/>
        <a:defRPr sz="2200">
          <a:solidFill>
            <a:schemeClr val="tx1"/>
          </a:solidFill>
          <a:latin typeface="+mn-lt"/>
        </a:defRPr>
      </a:lvl3pPr>
      <a:lvl4pPr marL="971550" indent="-17145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menneskene"/>
          <p:cNvPicPr>
            <a:picLocks noChangeAspect="1" noChangeArrowheads="1"/>
          </p:cNvPicPr>
          <p:nvPr/>
        </p:nvPicPr>
        <p:blipFill>
          <a:blip r:embed="rId17" cstate="print"/>
          <a:srcRect/>
          <a:stretch>
            <a:fillRect/>
          </a:stretch>
        </p:blipFill>
        <p:spPr bwMode="auto">
          <a:xfrm>
            <a:off x="6200775" y="466725"/>
            <a:ext cx="2965450" cy="254000"/>
          </a:xfrm>
          <a:prstGeom prst="rect">
            <a:avLst/>
          </a:prstGeom>
          <a:noFill/>
          <a:ln w="9525">
            <a:noFill/>
            <a:miter lim="800000"/>
            <a:headEnd/>
            <a:tailEnd/>
          </a:ln>
        </p:spPr>
      </p:pic>
      <p:sp>
        <p:nvSpPr>
          <p:cNvPr id="1040" name="Rectangle 16"/>
          <p:cNvSpPr>
            <a:spLocks noChangeArrowheads="1"/>
          </p:cNvSpPr>
          <p:nvPr/>
        </p:nvSpPr>
        <p:spPr bwMode="auto">
          <a:xfrm>
            <a:off x="6191250" y="720725"/>
            <a:ext cx="1482725" cy="111125"/>
          </a:xfrm>
          <a:prstGeom prst="rect">
            <a:avLst/>
          </a:prstGeom>
          <a:solidFill>
            <a:srgbClr val="64FA00"/>
          </a:solidFill>
          <a:ln w="9525">
            <a:noFill/>
            <a:miter lim="800000"/>
            <a:headEnd/>
            <a:tailEnd/>
          </a:ln>
          <a:effectLst/>
        </p:spPr>
        <p:txBody>
          <a:bodyPr wrap="none" anchor="ctr"/>
          <a:lstStyle/>
          <a:p>
            <a:pPr algn="l">
              <a:defRPr/>
            </a:pPr>
            <a:endParaRPr lang="nb-NO">
              <a:solidFill>
                <a:srgbClr val="000000"/>
              </a:solidFill>
            </a:endParaRPr>
          </a:p>
        </p:txBody>
      </p:sp>
      <p:sp>
        <p:nvSpPr>
          <p:cNvPr id="1036" name="Rectangle 12"/>
          <p:cNvSpPr>
            <a:spLocks noChangeArrowheads="1"/>
          </p:cNvSpPr>
          <p:nvPr/>
        </p:nvSpPr>
        <p:spPr bwMode="auto">
          <a:xfrm>
            <a:off x="4718050" y="720725"/>
            <a:ext cx="1482725" cy="111125"/>
          </a:xfrm>
          <a:prstGeom prst="rect">
            <a:avLst/>
          </a:prstGeom>
          <a:solidFill>
            <a:srgbClr val="0064FA"/>
          </a:solidFill>
          <a:ln w="9525">
            <a:noFill/>
            <a:miter lim="800000"/>
            <a:headEnd/>
            <a:tailEnd/>
          </a:ln>
          <a:effectLst/>
        </p:spPr>
        <p:txBody>
          <a:bodyPr wrap="none" anchor="ctr"/>
          <a:lstStyle/>
          <a:p>
            <a:pPr algn="l">
              <a:defRPr/>
            </a:pPr>
            <a:endParaRPr lang="nb-NO">
              <a:solidFill>
                <a:srgbClr val="000000"/>
              </a:solidFill>
            </a:endParaRPr>
          </a:p>
        </p:txBody>
      </p:sp>
      <p:sp>
        <p:nvSpPr>
          <p:cNvPr id="1035" name="Rectangle 11"/>
          <p:cNvSpPr>
            <a:spLocks noChangeArrowheads="1"/>
          </p:cNvSpPr>
          <p:nvPr/>
        </p:nvSpPr>
        <p:spPr bwMode="auto">
          <a:xfrm>
            <a:off x="3244850" y="720725"/>
            <a:ext cx="1482725" cy="111125"/>
          </a:xfrm>
          <a:prstGeom prst="rect">
            <a:avLst/>
          </a:prstGeom>
          <a:solidFill>
            <a:srgbClr val="FF55FF"/>
          </a:solidFill>
          <a:ln w="9525">
            <a:noFill/>
            <a:miter lim="800000"/>
            <a:headEnd/>
            <a:tailEnd/>
          </a:ln>
          <a:effectLst/>
        </p:spPr>
        <p:txBody>
          <a:bodyPr wrap="none" anchor="ctr"/>
          <a:lstStyle/>
          <a:p>
            <a:pPr algn="l">
              <a:defRPr/>
            </a:pPr>
            <a:endParaRPr lang="nb-NO">
              <a:solidFill>
                <a:srgbClr val="000000"/>
              </a:solidFill>
            </a:endParaRPr>
          </a:p>
        </p:txBody>
      </p:sp>
      <p:sp>
        <p:nvSpPr>
          <p:cNvPr id="1034" name="Rectangle 10"/>
          <p:cNvSpPr>
            <a:spLocks noChangeArrowheads="1"/>
          </p:cNvSpPr>
          <p:nvPr/>
        </p:nvSpPr>
        <p:spPr bwMode="auto">
          <a:xfrm>
            <a:off x="1771650" y="720725"/>
            <a:ext cx="1482725" cy="111125"/>
          </a:xfrm>
          <a:prstGeom prst="rect">
            <a:avLst/>
          </a:prstGeom>
          <a:solidFill>
            <a:srgbClr val="B40000"/>
          </a:solidFill>
          <a:ln w="9525">
            <a:noFill/>
            <a:miter lim="800000"/>
            <a:headEnd/>
            <a:tailEnd/>
          </a:ln>
          <a:effectLst/>
        </p:spPr>
        <p:txBody>
          <a:bodyPr wrap="none" anchor="ctr"/>
          <a:lstStyle/>
          <a:p>
            <a:pPr algn="l">
              <a:defRPr/>
            </a:pPr>
            <a:endParaRPr lang="nb-NO">
              <a:solidFill>
                <a:srgbClr val="000000"/>
              </a:solidFill>
            </a:endParaRPr>
          </a:p>
        </p:txBody>
      </p:sp>
      <p:sp>
        <p:nvSpPr>
          <p:cNvPr id="1031" name="Rectangle 3"/>
          <p:cNvSpPr>
            <a:spLocks noGrp="1" noChangeArrowheads="1"/>
          </p:cNvSpPr>
          <p:nvPr>
            <p:ph type="body" idx="1"/>
          </p:nvPr>
        </p:nvSpPr>
        <p:spPr bwMode="auto">
          <a:xfrm>
            <a:off x="1695450" y="1752600"/>
            <a:ext cx="6096000" cy="226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nb-NO" smtClean="0"/>
              <a:t>Click to edit Master text stylesbgasdsa dsah jsd jhsd jhsdf jhsdjsd sdasdf jjsadf jdfas sdf vsdf vghsdf  vsdfa hvgsdfa</a:t>
            </a:r>
          </a:p>
          <a:p>
            <a:pPr lvl="1"/>
            <a:r>
              <a:rPr lang="nb-NO" smtClean="0"/>
              <a:t>Second level</a:t>
            </a:r>
          </a:p>
          <a:p>
            <a:pPr lvl="2"/>
            <a:r>
              <a:rPr lang="nb-NO" smtClean="0"/>
              <a:t>Third level</a:t>
            </a:r>
          </a:p>
          <a:p>
            <a:pPr lvl="3"/>
            <a:r>
              <a:rPr lang="nb-NO" smtClean="0"/>
              <a:t>Fourth level</a:t>
            </a:r>
          </a:p>
        </p:txBody>
      </p:sp>
      <p:sp>
        <p:nvSpPr>
          <p:cNvPr id="1032" name="Rectangle 2"/>
          <p:cNvSpPr>
            <a:spLocks noGrp="1" noChangeArrowheads="1"/>
          </p:cNvSpPr>
          <p:nvPr>
            <p:ph type="title"/>
          </p:nvPr>
        </p:nvSpPr>
        <p:spPr bwMode="auto">
          <a:xfrm>
            <a:off x="1695450" y="1295400"/>
            <a:ext cx="6096000" cy="51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nb-NO" smtClean="0"/>
              <a:t>Click to edit Master title style</a:t>
            </a:r>
          </a:p>
        </p:txBody>
      </p:sp>
      <p:sp>
        <p:nvSpPr>
          <p:cNvPr id="2" name="Rectangle 8"/>
          <p:cNvSpPr>
            <a:spLocks noChangeArrowheads="1"/>
          </p:cNvSpPr>
          <p:nvPr/>
        </p:nvSpPr>
        <p:spPr bwMode="auto">
          <a:xfrm>
            <a:off x="298450" y="720725"/>
            <a:ext cx="1482725" cy="111125"/>
          </a:xfrm>
          <a:prstGeom prst="rect">
            <a:avLst/>
          </a:prstGeom>
          <a:solidFill>
            <a:srgbClr val="FAC800"/>
          </a:solidFill>
          <a:ln w="9525">
            <a:noFill/>
            <a:miter lim="800000"/>
            <a:headEnd/>
            <a:tailEnd/>
          </a:ln>
          <a:effectLst/>
        </p:spPr>
        <p:txBody>
          <a:bodyPr wrap="none" anchor="ctr"/>
          <a:lstStyle/>
          <a:p>
            <a:pPr algn="l">
              <a:defRPr/>
            </a:pPr>
            <a:endParaRPr lang="nb-NO">
              <a:solidFill>
                <a:srgbClr val="000000"/>
              </a:solidFill>
            </a:endParaRPr>
          </a:p>
        </p:txBody>
      </p:sp>
      <p:sp>
        <p:nvSpPr>
          <p:cNvPr id="3" name="Text Box 7"/>
          <p:cNvSpPr txBox="1">
            <a:spLocks noChangeArrowheads="1"/>
          </p:cNvSpPr>
          <p:nvPr/>
        </p:nvSpPr>
        <p:spPr bwMode="auto">
          <a:xfrm>
            <a:off x="4748213" y="296863"/>
            <a:ext cx="1479550" cy="458787"/>
          </a:xfrm>
          <a:prstGeom prst="rect">
            <a:avLst/>
          </a:prstGeom>
          <a:noFill/>
          <a:ln w="9525">
            <a:noFill/>
            <a:miter lim="800000"/>
            <a:headEnd/>
            <a:tailEnd/>
          </a:ln>
          <a:effectLst/>
        </p:spPr>
        <p:txBody>
          <a:bodyPr>
            <a:spAutoFit/>
          </a:bodyPr>
          <a:lstStyle/>
          <a:p>
            <a:pPr algn="r">
              <a:spcBef>
                <a:spcPct val="50000"/>
              </a:spcBef>
              <a:defRPr/>
            </a:pPr>
            <a:r>
              <a:rPr lang="nb-NO" sz="800" b="0">
                <a:solidFill>
                  <a:srgbClr val="000000"/>
                </a:solidFill>
              </a:rPr>
              <a:t/>
            </a:r>
            <a:br>
              <a:rPr lang="nb-NO" sz="800" b="0">
                <a:solidFill>
                  <a:srgbClr val="000000"/>
                </a:solidFill>
              </a:rPr>
            </a:br>
            <a:r>
              <a:rPr lang="nb-NO" sz="800" b="0">
                <a:solidFill>
                  <a:srgbClr val="000000"/>
                </a:solidFill>
              </a:rPr>
              <a:t>Stortingets ombudsmann </a:t>
            </a:r>
            <a:br>
              <a:rPr lang="nb-NO" sz="800" b="0">
                <a:solidFill>
                  <a:srgbClr val="000000"/>
                </a:solidFill>
              </a:rPr>
            </a:br>
            <a:r>
              <a:rPr lang="nb-NO" sz="800" b="0">
                <a:solidFill>
                  <a:srgbClr val="000000"/>
                </a:solidFill>
              </a:rPr>
              <a:t>for forvaltningen</a:t>
            </a:r>
          </a:p>
        </p:txBody>
      </p:sp>
    </p:spTree>
    <p:extLst>
      <p:ext uri="{BB962C8B-B14F-4D97-AF65-F5344CB8AC3E}">
        <p14:creationId xmlns:p14="http://schemas.microsoft.com/office/powerpoint/2010/main" val="177637551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imes New Roman" pitchFamily="18" charset="0"/>
        </a:defRPr>
      </a:lvl2pPr>
      <a:lvl3pPr algn="l" rtl="0" eaLnBrk="0" fontAlgn="base" hangingPunct="0">
        <a:spcBef>
          <a:spcPct val="0"/>
        </a:spcBef>
        <a:spcAft>
          <a:spcPct val="0"/>
        </a:spcAft>
        <a:defRPr sz="2800" b="1">
          <a:solidFill>
            <a:schemeClr val="tx2"/>
          </a:solidFill>
          <a:latin typeface="Times New Roman" pitchFamily="18" charset="0"/>
        </a:defRPr>
      </a:lvl3pPr>
      <a:lvl4pPr algn="l" rtl="0" eaLnBrk="0" fontAlgn="base" hangingPunct="0">
        <a:spcBef>
          <a:spcPct val="0"/>
        </a:spcBef>
        <a:spcAft>
          <a:spcPct val="0"/>
        </a:spcAft>
        <a:defRPr sz="2800" b="1">
          <a:solidFill>
            <a:schemeClr val="tx2"/>
          </a:solidFill>
          <a:latin typeface="Times New Roman" pitchFamily="18" charset="0"/>
        </a:defRPr>
      </a:lvl4pPr>
      <a:lvl5pPr algn="l" rtl="0" eaLnBrk="0" fontAlgn="base" hangingPunct="0">
        <a:spcBef>
          <a:spcPct val="0"/>
        </a:spcBef>
        <a:spcAft>
          <a:spcPct val="0"/>
        </a:spcAft>
        <a:defRPr sz="2800" b="1">
          <a:solidFill>
            <a:schemeClr val="tx2"/>
          </a:solidFill>
          <a:latin typeface="Times New Roman" pitchFamily="18" charset="0"/>
        </a:defRPr>
      </a:lvl5pPr>
      <a:lvl6pPr marL="457200" algn="l" rtl="0" fontAlgn="base">
        <a:spcBef>
          <a:spcPct val="0"/>
        </a:spcBef>
        <a:spcAft>
          <a:spcPct val="0"/>
        </a:spcAft>
        <a:defRPr sz="2800" b="1">
          <a:solidFill>
            <a:schemeClr val="tx2"/>
          </a:solidFill>
          <a:latin typeface="Times New Roman" pitchFamily="18" charset="0"/>
        </a:defRPr>
      </a:lvl6pPr>
      <a:lvl7pPr marL="914400" algn="l" rtl="0" fontAlgn="base">
        <a:spcBef>
          <a:spcPct val="0"/>
        </a:spcBef>
        <a:spcAft>
          <a:spcPct val="0"/>
        </a:spcAft>
        <a:defRPr sz="2800" b="1">
          <a:solidFill>
            <a:schemeClr val="tx2"/>
          </a:solidFill>
          <a:latin typeface="Times New Roman" pitchFamily="18" charset="0"/>
        </a:defRPr>
      </a:lvl7pPr>
      <a:lvl8pPr marL="1371600" algn="l" rtl="0" fontAlgn="base">
        <a:spcBef>
          <a:spcPct val="0"/>
        </a:spcBef>
        <a:spcAft>
          <a:spcPct val="0"/>
        </a:spcAft>
        <a:defRPr sz="2800" b="1">
          <a:solidFill>
            <a:schemeClr val="tx2"/>
          </a:solidFill>
          <a:latin typeface="Times New Roman" pitchFamily="18" charset="0"/>
        </a:defRPr>
      </a:lvl8pPr>
      <a:lvl9pPr marL="1828800" algn="l" rtl="0" fontAlgn="base">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285750" indent="-171450" algn="l" rtl="0" eaLnBrk="0" fontAlgn="base" hangingPunct="0">
        <a:spcBef>
          <a:spcPct val="20000"/>
        </a:spcBef>
        <a:spcAft>
          <a:spcPct val="0"/>
        </a:spcAft>
        <a:buChar char="•"/>
        <a:defRPr sz="2200">
          <a:solidFill>
            <a:schemeClr val="tx1"/>
          </a:solidFill>
          <a:latin typeface="+mn-lt"/>
        </a:defRPr>
      </a:lvl2pPr>
      <a:lvl3pPr marL="628650" indent="-171450" algn="l" rtl="0" eaLnBrk="0" fontAlgn="base" hangingPunct="0">
        <a:spcBef>
          <a:spcPct val="20000"/>
        </a:spcBef>
        <a:spcAft>
          <a:spcPct val="0"/>
        </a:spcAft>
        <a:buChar char="-"/>
        <a:defRPr sz="2200">
          <a:solidFill>
            <a:schemeClr val="tx1"/>
          </a:solidFill>
          <a:latin typeface="+mn-lt"/>
        </a:defRPr>
      </a:lvl3pPr>
      <a:lvl4pPr marL="971550" indent="-17145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menneskene"/>
          <p:cNvPicPr>
            <a:picLocks noChangeAspect="1" noChangeArrowheads="1"/>
          </p:cNvPicPr>
          <p:nvPr/>
        </p:nvPicPr>
        <p:blipFill>
          <a:blip r:embed="rId17" cstate="print"/>
          <a:srcRect/>
          <a:stretch>
            <a:fillRect/>
          </a:stretch>
        </p:blipFill>
        <p:spPr bwMode="auto">
          <a:xfrm>
            <a:off x="6200775" y="466725"/>
            <a:ext cx="2965450" cy="254000"/>
          </a:xfrm>
          <a:prstGeom prst="rect">
            <a:avLst/>
          </a:prstGeom>
          <a:noFill/>
          <a:ln w="9525">
            <a:noFill/>
            <a:miter lim="800000"/>
            <a:headEnd/>
            <a:tailEnd/>
          </a:ln>
        </p:spPr>
      </p:pic>
      <p:sp>
        <p:nvSpPr>
          <p:cNvPr id="1040" name="Rectangle 16"/>
          <p:cNvSpPr>
            <a:spLocks noChangeArrowheads="1"/>
          </p:cNvSpPr>
          <p:nvPr/>
        </p:nvSpPr>
        <p:spPr bwMode="auto">
          <a:xfrm>
            <a:off x="6191250" y="720725"/>
            <a:ext cx="1482725" cy="111125"/>
          </a:xfrm>
          <a:prstGeom prst="rect">
            <a:avLst/>
          </a:prstGeom>
          <a:solidFill>
            <a:srgbClr val="64FA00"/>
          </a:solidFill>
          <a:ln w="9525">
            <a:noFill/>
            <a:miter lim="800000"/>
            <a:headEnd/>
            <a:tailEnd/>
          </a:ln>
          <a:effectLst/>
        </p:spPr>
        <p:txBody>
          <a:bodyPr wrap="none" anchor="ctr"/>
          <a:lstStyle/>
          <a:p>
            <a:pPr algn="l">
              <a:defRPr/>
            </a:pPr>
            <a:endParaRPr lang="nb-NO">
              <a:solidFill>
                <a:srgbClr val="000000"/>
              </a:solidFill>
            </a:endParaRPr>
          </a:p>
        </p:txBody>
      </p:sp>
      <p:sp>
        <p:nvSpPr>
          <p:cNvPr id="1036" name="Rectangle 12"/>
          <p:cNvSpPr>
            <a:spLocks noChangeArrowheads="1"/>
          </p:cNvSpPr>
          <p:nvPr/>
        </p:nvSpPr>
        <p:spPr bwMode="auto">
          <a:xfrm>
            <a:off x="4718050" y="720725"/>
            <a:ext cx="1482725" cy="111125"/>
          </a:xfrm>
          <a:prstGeom prst="rect">
            <a:avLst/>
          </a:prstGeom>
          <a:solidFill>
            <a:srgbClr val="0064FA"/>
          </a:solidFill>
          <a:ln w="9525">
            <a:noFill/>
            <a:miter lim="800000"/>
            <a:headEnd/>
            <a:tailEnd/>
          </a:ln>
          <a:effectLst/>
        </p:spPr>
        <p:txBody>
          <a:bodyPr wrap="none" anchor="ctr"/>
          <a:lstStyle/>
          <a:p>
            <a:pPr algn="l">
              <a:defRPr/>
            </a:pPr>
            <a:endParaRPr lang="nb-NO">
              <a:solidFill>
                <a:srgbClr val="000000"/>
              </a:solidFill>
            </a:endParaRPr>
          </a:p>
        </p:txBody>
      </p:sp>
      <p:sp>
        <p:nvSpPr>
          <p:cNvPr id="1035" name="Rectangle 11"/>
          <p:cNvSpPr>
            <a:spLocks noChangeArrowheads="1"/>
          </p:cNvSpPr>
          <p:nvPr/>
        </p:nvSpPr>
        <p:spPr bwMode="auto">
          <a:xfrm>
            <a:off x="3244850" y="720725"/>
            <a:ext cx="1482725" cy="111125"/>
          </a:xfrm>
          <a:prstGeom prst="rect">
            <a:avLst/>
          </a:prstGeom>
          <a:solidFill>
            <a:srgbClr val="FF55FF"/>
          </a:solidFill>
          <a:ln w="9525">
            <a:noFill/>
            <a:miter lim="800000"/>
            <a:headEnd/>
            <a:tailEnd/>
          </a:ln>
          <a:effectLst/>
        </p:spPr>
        <p:txBody>
          <a:bodyPr wrap="none" anchor="ctr"/>
          <a:lstStyle/>
          <a:p>
            <a:pPr algn="l">
              <a:defRPr/>
            </a:pPr>
            <a:endParaRPr lang="nb-NO">
              <a:solidFill>
                <a:srgbClr val="000000"/>
              </a:solidFill>
            </a:endParaRPr>
          </a:p>
        </p:txBody>
      </p:sp>
      <p:sp>
        <p:nvSpPr>
          <p:cNvPr id="1034" name="Rectangle 10"/>
          <p:cNvSpPr>
            <a:spLocks noChangeArrowheads="1"/>
          </p:cNvSpPr>
          <p:nvPr/>
        </p:nvSpPr>
        <p:spPr bwMode="auto">
          <a:xfrm>
            <a:off x="1771650" y="720725"/>
            <a:ext cx="1482725" cy="111125"/>
          </a:xfrm>
          <a:prstGeom prst="rect">
            <a:avLst/>
          </a:prstGeom>
          <a:solidFill>
            <a:srgbClr val="B40000"/>
          </a:solidFill>
          <a:ln w="9525">
            <a:noFill/>
            <a:miter lim="800000"/>
            <a:headEnd/>
            <a:tailEnd/>
          </a:ln>
          <a:effectLst/>
        </p:spPr>
        <p:txBody>
          <a:bodyPr wrap="none" anchor="ctr"/>
          <a:lstStyle/>
          <a:p>
            <a:pPr algn="l">
              <a:defRPr/>
            </a:pPr>
            <a:endParaRPr lang="nb-NO">
              <a:solidFill>
                <a:srgbClr val="000000"/>
              </a:solidFill>
            </a:endParaRPr>
          </a:p>
        </p:txBody>
      </p:sp>
      <p:sp>
        <p:nvSpPr>
          <p:cNvPr id="1031" name="Rectangle 3"/>
          <p:cNvSpPr>
            <a:spLocks noGrp="1" noChangeArrowheads="1"/>
          </p:cNvSpPr>
          <p:nvPr>
            <p:ph type="body" idx="1"/>
          </p:nvPr>
        </p:nvSpPr>
        <p:spPr bwMode="auto">
          <a:xfrm>
            <a:off x="1695450" y="1752600"/>
            <a:ext cx="6096000" cy="226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nb-NO" smtClean="0"/>
              <a:t>Click to edit Master text stylesbgasdsa dsah jsd jhsd jhsdf jhsdjsd sdasdf jjsadf jdfas sdf vsdf vghsdf  vsdfa hvgsdfa</a:t>
            </a:r>
          </a:p>
          <a:p>
            <a:pPr lvl="1"/>
            <a:r>
              <a:rPr lang="nb-NO" smtClean="0"/>
              <a:t>Second level</a:t>
            </a:r>
          </a:p>
          <a:p>
            <a:pPr lvl="2"/>
            <a:r>
              <a:rPr lang="nb-NO" smtClean="0"/>
              <a:t>Third level</a:t>
            </a:r>
          </a:p>
          <a:p>
            <a:pPr lvl="3"/>
            <a:r>
              <a:rPr lang="nb-NO" smtClean="0"/>
              <a:t>Fourth level</a:t>
            </a:r>
          </a:p>
        </p:txBody>
      </p:sp>
      <p:sp>
        <p:nvSpPr>
          <p:cNvPr id="1032" name="Rectangle 2"/>
          <p:cNvSpPr>
            <a:spLocks noGrp="1" noChangeArrowheads="1"/>
          </p:cNvSpPr>
          <p:nvPr>
            <p:ph type="title"/>
          </p:nvPr>
        </p:nvSpPr>
        <p:spPr bwMode="auto">
          <a:xfrm>
            <a:off x="1695450" y="1295400"/>
            <a:ext cx="6096000" cy="51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nb-NO" smtClean="0"/>
              <a:t>Click to edit Master title style</a:t>
            </a:r>
          </a:p>
        </p:txBody>
      </p:sp>
      <p:sp>
        <p:nvSpPr>
          <p:cNvPr id="2" name="Rectangle 8"/>
          <p:cNvSpPr>
            <a:spLocks noChangeArrowheads="1"/>
          </p:cNvSpPr>
          <p:nvPr/>
        </p:nvSpPr>
        <p:spPr bwMode="auto">
          <a:xfrm>
            <a:off x="298450" y="720725"/>
            <a:ext cx="1482725" cy="111125"/>
          </a:xfrm>
          <a:prstGeom prst="rect">
            <a:avLst/>
          </a:prstGeom>
          <a:solidFill>
            <a:srgbClr val="FAC800"/>
          </a:solidFill>
          <a:ln w="9525">
            <a:noFill/>
            <a:miter lim="800000"/>
            <a:headEnd/>
            <a:tailEnd/>
          </a:ln>
          <a:effectLst/>
        </p:spPr>
        <p:txBody>
          <a:bodyPr wrap="none" anchor="ctr"/>
          <a:lstStyle/>
          <a:p>
            <a:pPr algn="l">
              <a:defRPr/>
            </a:pPr>
            <a:endParaRPr lang="nb-NO">
              <a:solidFill>
                <a:srgbClr val="000000"/>
              </a:solidFill>
            </a:endParaRPr>
          </a:p>
        </p:txBody>
      </p:sp>
      <p:sp>
        <p:nvSpPr>
          <p:cNvPr id="3" name="Text Box 7"/>
          <p:cNvSpPr txBox="1">
            <a:spLocks noChangeArrowheads="1"/>
          </p:cNvSpPr>
          <p:nvPr/>
        </p:nvSpPr>
        <p:spPr bwMode="auto">
          <a:xfrm>
            <a:off x="4748213" y="296863"/>
            <a:ext cx="1479550" cy="458787"/>
          </a:xfrm>
          <a:prstGeom prst="rect">
            <a:avLst/>
          </a:prstGeom>
          <a:noFill/>
          <a:ln w="9525">
            <a:noFill/>
            <a:miter lim="800000"/>
            <a:headEnd/>
            <a:tailEnd/>
          </a:ln>
          <a:effectLst/>
        </p:spPr>
        <p:txBody>
          <a:bodyPr>
            <a:spAutoFit/>
          </a:bodyPr>
          <a:lstStyle/>
          <a:p>
            <a:pPr algn="r">
              <a:spcBef>
                <a:spcPct val="50000"/>
              </a:spcBef>
              <a:defRPr/>
            </a:pPr>
            <a:r>
              <a:rPr lang="nb-NO" sz="800" b="0">
                <a:solidFill>
                  <a:srgbClr val="000000"/>
                </a:solidFill>
              </a:rPr>
              <a:t/>
            </a:r>
            <a:br>
              <a:rPr lang="nb-NO" sz="800" b="0">
                <a:solidFill>
                  <a:srgbClr val="000000"/>
                </a:solidFill>
              </a:rPr>
            </a:br>
            <a:r>
              <a:rPr lang="nb-NO" sz="800" b="0">
                <a:solidFill>
                  <a:srgbClr val="000000"/>
                </a:solidFill>
              </a:rPr>
              <a:t>Stortingets ombudsmann </a:t>
            </a:r>
            <a:br>
              <a:rPr lang="nb-NO" sz="800" b="0">
                <a:solidFill>
                  <a:srgbClr val="000000"/>
                </a:solidFill>
              </a:rPr>
            </a:br>
            <a:r>
              <a:rPr lang="nb-NO" sz="800" b="0">
                <a:solidFill>
                  <a:srgbClr val="000000"/>
                </a:solidFill>
              </a:rPr>
              <a:t>for forvaltningen</a:t>
            </a:r>
          </a:p>
        </p:txBody>
      </p:sp>
    </p:spTree>
    <p:extLst>
      <p:ext uri="{BB962C8B-B14F-4D97-AF65-F5344CB8AC3E}">
        <p14:creationId xmlns:p14="http://schemas.microsoft.com/office/powerpoint/2010/main" val="324460153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imes New Roman" pitchFamily="18" charset="0"/>
        </a:defRPr>
      </a:lvl2pPr>
      <a:lvl3pPr algn="l" rtl="0" eaLnBrk="0" fontAlgn="base" hangingPunct="0">
        <a:spcBef>
          <a:spcPct val="0"/>
        </a:spcBef>
        <a:spcAft>
          <a:spcPct val="0"/>
        </a:spcAft>
        <a:defRPr sz="2800" b="1">
          <a:solidFill>
            <a:schemeClr val="tx2"/>
          </a:solidFill>
          <a:latin typeface="Times New Roman" pitchFamily="18" charset="0"/>
        </a:defRPr>
      </a:lvl3pPr>
      <a:lvl4pPr algn="l" rtl="0" eaLnBrk="0" fontAlgn="base" hangingPunct="0">
        <a:spcBef>
          <a:spcPct val="0"/>
        </a:spcBef>
        <a:spcAft>
          <a:spcPct val="0"/>
        </a:spcAft>
        <a:defRPr sz="2800" b="1">
          <a:solidFill>
            <a:schemeClr val="tx2"/>
          </a:solidFill>
          <a:latin typeface="Times New Roman" pitchFamily="18" charset="0"/>
        </a:defRPr>
      </a:lvl4pPr>
      <a:lvl5pPr algn="l" rtl="0" eaLnBrk="0" fontAlgn="base" hangingPunct="0">
        <a:spcBef>
          <a:spcPct val="0"/>
        </a:spcBef>
        <a:spcAft>
          <a:spcPct val="0"/>
        </a:spcAft>
        <a:defRPr sz="2800" b="1">
          <a:solidFill>
            <a:schemeClr val="tx2"/>
          </a:solidFill>
          <a:latin typeface="Times New Roman" pitchFamily="18" charset="0"/>
        </a:defRPr>
      </a:lvl5pPr>
      <a:lvl6pPr marL="457200" algn="l" rtl="0" fontAlgn="base">
        <a:spcBef>
          <a:spcPct val="0"/>
        </a:spcBef>
        <a:spcAft>
          <a:spcPct val="0"/>
        </a:spcAft>
        <a:defRPr sz="2800" b="1">
          <a:solidFill>
            <a:schemeClr val="tx2"/>
          </a:solidFill>
          <a:latin typeface="Times New Roman" pitchFamily="18" charset="0"/>
        </a:defRPr>
      </a:lvl6pPr>
      <a:lvl7pPr marL="914400" algn="l" rtl="0" fontAlgn="base">
        <a:spcBef>
          <a:spcPct val="0"/>
        </a:spcBef>
        <a:spcAft>
          <a:spcPct val="0"/>
        </a:spcAft>
        <a:defRPr sz="2800" b="1">
          <a:solidFill>
            <a:schemeClr val="tx2"/>
          </a:solidFill>
          <a:latin typeface="Times New Roman" pitchFamily="18" charset="0"/>
        </a:defRPr>
      </a:lvl7pPr>
      <a:lvl8pPr marL="1371600" algn="l" rtl="0" fontAlgn="base">
        <a:spcBef>
          <a:spcPct val="0"/>
        </a:spcBef>
        <a:spcAft>
          <a:spcPct val="0"/>
        </a:spcAft>
        <a:defRPr sz="2800" b="1">
          <a:solidFill>
            <a:schemeClr val="tx2"/>
          </a:solidFill>
          <a:latin typeface="Times New Roman" pitchFamily="18" charset="0"/>
        </a:defRPr>
      </a:lvl8pPr>
      <a:lvl9pPr marL="1828800" algn="l" rtl="0" fontAlgn="base">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285750" indent="-171450" algn="l" rtl="0" eaLnBrk="0" fontAlgn="base" hangingPunct="0">
        <a:spcBef>
          <a:spcPct val="20000"/>
        </a:spcBef>
        <a:spcAft>
          <a:spcPct val="0"/>
        </a:spcAft>
        <a:buChar char="•"/>
        <a:defRPr sz="2200">
          <a:solidFill>
            <a:schemeClr val="tx1"/>
          </a:solidFill>
          <a:latin typeface="+mn-lt"/>
        </a:defRPr>
      </a:lvl2pPr>
      <a:lvl3pPr marL="628650" indent="-171450" algn="l" rtl="0" eaLnBrk="0" fontAlgn="base" hangingPunct="0">
        <a:spcBef>
          <a:spcPct val="20000"/>
        </a:spcBef>
        <a:spcAft>
          <a:spcPct val="0"/>
        </a:spcAft>
        <a:buChar char="-"/>
        <a:defRPr sz="2200">
          <a:solidFill>
            <a:schemeClr val="tx1"/>
          </a:solidFill>
          <a:latin typeface="+mn-lt"/>
        </a:defRPr>
      </a:lvl3pPr>
      <a:lvl4pPr marL="971550" indent="-17145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o/url?sa=i&amp;rct=j&amp;q=&amp;esrc=s&amp;frm=1&amp;source=images&amp;cd=&amp;cad=rja&amp;docid=AMhT2YPJ3YkMUM&amp;tbnid=JUz5o_4NoeeCBM:&amp;ved=0CAUQjRw&amp;url=http://www.docstoc.com/docs/6332801/Convention-against-Torture-and-Other-Cruel-Inhuman-or-Degrading-Convention-Against-Torture-degrading-treatment-the-Committee-State-Party-United-States-the-United-Nations-article-5-article-4&amp;ei=QDz7UteBPaX9ywOS04LoCg&amp;bvm=bv.61190604,d.bGE&amp;psig=AFQjCNHXvJWZn441mES19OlzK496T2y2mw&amp;ust=1392283017312043" TargetMode="External"/><Relationship Id="rId2" Type="http://schemas.openxmlformats.org/officeDocument/2006/relationships/notesSlide" Target="../notesSlides/notesSlide2.xml"/><Relationship Id="rId1" Type="http://schemas.openxmlformats.org/officeDocument/2006/relationships/slideLayout" Target="../slideLayouts/slideLayout73.xml"/><Relationship Id="rId6" Type="http://schemas.openxmlformats.org/officeDocument/2006/relationships/image" Target="../media/image6.jpeg"/><Relationship Id="rId5" Type="http://schemas.openxmlformats.org/officeDocument/2006/relationships/hyperlink" Target="http://www.un.org/events/torture/"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4724402" y="250828"/>
            <a:ext cx="1479551" cy="461665"/>
          </a:xfrm>
          <a:prstGeom prst="rect">
            <a:avLst/>
          </a:prstGeom>
          <a:noFill/>
          <a:ln w="9525">
            <a:noFill/>
            <a:miter lim="800000"/>
            <a:headEnd/>
            <a:tailEnd/>
          </a:ln>
          <a:effectLst/>
        </p:spPr>
        <p:txBody>
          <a:bodyPr>
            <a:spAutoFit/>
          </a:bodyPr>
          <a:lstStyle/>
          <a:p>
            <a:pPr algn="r">
              <a:spcBef>
                <a:spcPct val="50000"/>
              </a:spcBef>
            </a:pPr>
            <a:r>
              <a:rPr lang="nb-NO" sz="800" b="0">
                <a:solidFill>
                  <a:schemeClr val="bg1"/>
                </a:solidFill>
              </a:rPr>
              <a:t>Sivilombudsmannen</a:t>
            </a:r>
            <a:br>
              <a:rPr lang="nb-NO" sz="800" b="0">
                <a:solidFill>
                  <a:schemeClr val="bg1"/>
                </a:solidFill>
              </a:rPr>
            </a:br>
            <a:r>
              <a:rPr lang="nb-NO" sz="800" b="0">
                <a:solidFill>
                  <a:schemeClr val="bg1"/>
                </a:solidFill>
              </a:rPr>
              <a:t>Stortingets ombudsmann </a:t>
            </a:r>
            <a:br>
              <a:rPr lang="nb-NO" sz="800" b="0">
                <a:solidFill>
                  <a:schemeClr val="bg1"/>
                </a:solidFill>
              </a:rPr>
            </a:br>
            <a:r>
              <a:rPr lang="nb-NO" sz="800" b="0">
                <a:solidFill>
                  <a:schemeClr val="bg1"/>
                </a:solidFill>
              </a:rPr>
              <a:t>for forvaltningen</a:t>
            </a:r>
          </a:p>
        </p:txBody>
      </p:sp>
      <p:pic>
        <p:nvPicPr>
          <p:cNvPr id="11272" name="Picture 8" descr="som_logo"/>
          <p:cNvPicPr>
            <a:picLocks noChangeAspect="1" noChangeArrowheads="1"/>
          </p:cNvPicPr>
          <p:nvPr/>
        </p:nvPicPr>
        <p:blipFill>
          <a:blip r:embed="rId4" cstate="print"/>
          <a:srcRect/>
          <a:stretch>
            <a:fillRect/>
          </a:stretch>
        </p:blipFill>
        <p:spPr bwMode="auto">
          <a:xfrm>
            <a:off x="490783" y="1149351"/>
            <a:ext cx="2087563" cy="701675"/>
          </a:xfrm>
          <a:prstGeom prst="rect">
            <a:avLst/>
          </a:prstGeom>
          <a:noFill/>
        </p:spPr>
      </p:pic>
      <p:sp>
        <p:nvSpPr>
          <p:cNvPr id="11275" name="Text Box 11"/>
          <p:cNvSpPr txBox="1">
            <a:spLocks noChangeArrowheads="1"/>
          </p:cNvSpPr>
          <p:nvPr/>
        </p:nvSpPr>
        <p:spPr bwMode="auto">
          <a:xfrm>
            <a:off x="490783" y="2132856"/>
            <a:ext cx="8072495" cy="584775"/>
          </a:xfrm>
          <a:prstGeom prst="rect">
            <a:avLst/>
          </a:prstGeom>
          <a:noFill/>
          <a:ln w="9525">
            <a:noFill/>
            <a:miter lim="800000"/>
            <a:headEnd/>
            <a:tailEnd/>
          </a:ln>
          <a:effectLst/>
        </p:spPr>
        <p:txBody>
          <a:bodyPr wrap="square">
            <a:spAutoFit/>
          </a:bodyPr>
          <a:lstStyle/>
          <a:p>
            <a:pPr algn="l">
              <a:spcBef>
                <a:spcPct val="50000"/>
              </a:spcBef>
            </a:pPr>
            <a:r>
              <a:rPr lang="nb-NO" sz="3200" dirty="0" smtClean="0">
                <a:solidFill>
                  <a:schemeClr val="bg1"/>
                </a:solidFill>
              </a:rPr>
              <a:t>Stortingets ombudsmann for forvaltningen</a:t>
            </a:r>
            <a:endParaRPr lang="nb-NO" sz="3200" dirty="0">
              <a:solidFill>
                <a:schemeClr val="bg1"/>
              </a:solidFill>
            </a:endParaRPr>
          </a:p>
        </p:txBody>
      </p:sp>
      <p:sp>
        <p:nvSpPr>
          <p:cNvPr id="11276" name="Text Box 12"/>
          <p:cNvSpPr txBox="1">
            <a:spLocks noChangeArrowheads="1"/>
          </p:cNvSpPr>
          <p:nvPr/>
        </p:nvSpPr>
        <p:spPr bwMode="auto">
          <a:xfrm>
            <a:off x="1763425" y="6092827"/>
            <a:ext cx="184731" cy="461665"/>
          </a:xfrm>
          <a:prstGeom prst="rect">
            <a:avLst/>
          </a:prstGeom>
          <a:noFill/>
          <a:ln w="9525">
            <a:noFill/>
            <a:miter lim="800000"/>
            <a:headEnd/>
            <a:tailEnd/>
          </a:ln>
          <a:effectLst/>
        </p:spPr>
        <p:txBody>
          <a:bodyPr wrap="none">
            <a:spAutoFit/>
          </a:bodyPr>
          <a:lstStyle/>
          <a:p>
            <a:endParaRPr lang="nb-NO" sz="2400"/>
          </a:p>
        </p:txBody>
      </p:sp>
      <p:sp>
        <p:nvSpPr>
          <p:cNvPr id="11278" name="Text Box 14"/>
          <p:cNvSpPr txBox="1">
            <a:spLocks noChangeArrowheads="1"/>
          </p:cNvSpPr>
          <p:nvPr/>
        </p:nvSpPr>
        <p:spPr bwMode="auto">
          <a:xfrm>
            <a:off x="960871" y="2861072"/>
            <a:ext cx="7132317" cy="1384995"/>
          </a:xfrm>
          <a:prstGeom prst="rect">
            <a:avLst/>
          </a:prstGeom>
          <a:noFill/>
          <a:ln w="9525">
            <a:noFill/>
            <a:miter lim="800000"/>
            <a:headEnd/>
            <a:tailEnd/>
          </a:ln>
          <a:effectLst/>
        </p:spPr>
        <p:txBody>
          <a:bodyPr wrap="square">
            <a:spAutoFit/>
          </a:bodyPr>
          <a:lstStyle/>
          <a:p>
            <a:pPr algn="l"/>
            <a:r>
              <a:rPr lang="nb-NO" sz="2800" dirty="0" smtClean="0">
                <a:solidFill>
                  <a:schemeClr val="bg1"/>
                </a:solidFill>
              </a:rPr>
              <a:t>Forebyggingsenhet mot tortur og umenneskelig behandling ved frihetsberøvelse</a:t>
            </a:r>
            <a:endParaRPr lang="nb-NO" sz="2800" dirty="0">
              <a:solidFill>
                <a:schemeClr val="bg1"/>
              </a:solidFill>
            </a:endParaRPr>
          </a:p>
        </p:txBody>
      </p:sp>
      <p:sp>
        <p:nvSpPr>
          <p:cNvPr id="2" name="TekstSylinder 1"/>
          <p:cNvSpPr txBox="1"/>
          <p:nvPr/>
        </p:nvSpPr>
        <p:spPr>
          <a:xfrm>
            <a:off x="490782" y="5548064"/>
            <a:ext cx="6241458" cy="830997"/>
          </a:xfrm>
          <a:prstGeom prst="rect">
            <a:avLst/>
          </a:prstGeom>
          <a:noFill/>
        </p:spPr>
        <p:txBody>
          <a:bodyPr wrap="square" rtlCol="0">
            <a:spAutoFit/>
          </a:bodyPr>
          <a:lstStyle/>
          <a:p>
            <a:pPr algn="l"/>
            <a:r>
              <a:rPr lang="nb-NO" sz="2400" dirty="0" smtClean="0">
                <a:solidFill>
                  <a:schemeClr val="bg1"/>
                </a:solidFill>
              </a:rPr>
              <a:t>Helga Fastrup Ervik, kontorsjef</a:t>
            </a:r>
          </a:p>
          <a:p>
            <a:pPr algn="l"/>
            <a:r>
              <a:rPr lang="nb-NO" sz="2400" dirty="0" smtClean="0">
                <a:solidFill>
                  <a:schemeClr val="bg1"/>
                </a:solidFill>
              </a:rPr>
              <a:t>Kristina Baker Sole, seniorrådgiver og lege</a:t>
            </a:r>
            <a:endParaRPr lang="nb-NO"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99592" y="1052736"/>
            <a:ext cx="6096000" cy="519113"/>
          </a:xfrm>
        </p:spPr>
        <p:txBody>
          <a:bodyPr/>
          <a:lstStyle/>
          <a:p>
            <a:r>
              <a:rPr lang="nb-NO" dirty="0" smtClean="0"/>
              <a:t>Hva skjer etter et besøk</a:t>
            </a:r>
            <a:endParaRPr lang="nb-NO" dirty="0"/>
          </a:p>
        </p:txBody>
      </p:sp>
      <p:sp>
        <p:nvSpPr>
          <p:cNvPr id="3" name="Plassholder for tekst 2"/>
          <p:cNvSpPr>
            <a:spLocks noGrp="1"/>
          </p:cNvSpPr>
          <p:nvPr>
            <p:ph type="body" sz="half" idx="1"/>
          </p:nvPr>
        </p:nvSpPr>
        <p:spPr>
          <a:xfrm>
            <a:off x="611560" y="2492896"/>
            <a:ext cx="3672408" cy="3312368"/>
          </a:xfrm>
        </p:spPr>
        <p:txBody>
          <a:bodyPr/>
          <a:lstStyle/>
          <a:p>
            <a:pPr>
              <a:buFont typeface="Arial" panose="020B0604020202020204" pitchFamily="34" charset="0"/>
              <a:buChar char="•"/>
            </a:pPr>
            <a:r>
              <a:rPr lang="nb-NO" b="1" dirty="0" smtClean="0"/>
              <a:t>Analyser</a:t>
            </a:r>
          </a:p>
          <a:p>
            <a:pPr>
              <a:buFont typeface="Arial" panose="020B0604020202020204" pitchFamily="34" charset="0"/>
              <a:buChar char="•"/>
            </a:pPr>
            <a:r>
              <a:rPr lang="nb-NO" b="1" dirty="0" smtClean="0"/>
              <a:t>Utarbeidelse av rapport</a:t>
            </a:r>
          </a:p>
          <a:p>
            <a:pPr>
              <a:buFont typeface="Arial" panose="020B0604020202020204" pitchFamily="34" charset="0"/>
              <a:buChar char="•"/>
            </a:pPr>
            <a:r>
              <a:rPr lang="nb-NO" b="1" dirty="0" smtClean="0"/>
              <a:t>Utkast deles med institusjonen(e)</a:t>
            </a:r>
          </a:p>
          <a:p>
            <a:pPr>
              <a:buFont typeface="Arial" panose="020B0604020202020204" pitchFamily="34" charset="0"/>
              <a:buChar char="•"/>
            </a:pPr>
            <a:r>
              <a:rPr lang="nb-NO" b="1" dirty="0" smtClean="0"/>
              <a:t>Ferdig rapport sendes alle berørte og publiseres</a:t>
            </a:r>
          </a:p>
          <a:p>
            <a:pPr>
              <a:buFont typeface="Arial" panose="020B0604020202020204" pitchFamily="34" charset="0"/>
              <a:buChar char="•"/>
            </a:pPr>
            <a:r>
              <a:rPr lang="nb-NO" b="1" dirty="0" smtClean="0"/>
              <a:t>Frist for oppfølgning av anbefalinger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16832"/>
            <a:ext cx="38354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599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15616" y="1196752"/>
            <a:ext cx="6096000" cy="519113"/>
          </a:xfrm>
        </p:spPr>
        <p:txBody>
          <a:bodyPr/>
          <a:lstStyle/>
          <a:p>
            <a:r>
              <a:rPr lang="nb-NO" dirty="0" smtClean="0"/>
              <a:t>Besøk gjennomført høsten 2014</a:t>
            </a:r>
            <a:endParaRPr lang="nb-NO" dirty="0"/>
          </a:p>
        </p:txBody>
      </p:sp>
      <p:sp>
        <p:nvSpPr>
          <p:cNvPr id="3" name="Plassholder for tekst 2"/>
          <p:cNvSpPr>
            <a:spLocks noGrp="1"/>
          </p:cNvSpPr>
          <p:nvPr>
            <p:ph type="body" sz="half" idx="1"/>
          </p:nvPr>
        </p:nvSpPr>
        <p:spPr>
          <a:xfrm>
            <a:off x="827584" y="2708920"/>
            <a:ext cx="4104456" cy="2462213"/>
          </a:xfrm>
        </p:spPr>
        <p:txBody>
          <a:bodyPr/>
          <a:lstStyle/>
          <a:p>
            <a:pPr>
              <a:buFont typeface="Arial" panose="020B0604020202020204" pitchFamily="34" charset="0"/>
              <a:buChar char="•"/>
            </a:pPr>
            <a:r>
              <a:rPr lang="nb-NO" b="1" dirty="0" smtClean="0"/>
              <a:t>Tromsø fengsel 10.-12. sept.</a:t>
            </a:r>
          </a:p>
          <a:p>
            <a:pPr>
              <a:buFont typeface="Arial" panose="020B0604020202020204" pitchFamily="34" charset="0"/>
              <a:buChar char="•"/>
            </a:pPr>
            <a:r>
              <a:rPr lang="nb-NO" b="1" dirty="0" smtClean="0"/>
              <a:t>Tønsberg arrest 14. okt.</a:t>
            </a:r>
          </a:p>
          <a:p>
            <a:pPr>
              <a:buFont typeface="Arial" panose="020B0604020202020204" pitchFamily="34" charset="0"/>
              <a:buChar char="•"/>
            </a:pPr>
            <a:r>
              <a:rPr lang="nb-NO" b="1" dirty="0" smtClean="0"/>
              <a:t>og 20. okt.</a:t>
            </a:r>
          </a:p>
          <a:p>
            <a:pPr>
              <a:buFont typeface="Arial" panose="020B0604020202020204" pitchFamily="34" charset="0"/>
              <a:buChar char="•"/>
            </a:pPr>
            <a:r>
              <a:rPr lang="nb-NO" b="1" dirty="0" smtClean="0"/>
              <a:t>Drammen arrest 22. okt.</a:t>
            </a:r>
          </a:p>
          <a:p>
            <a:pPr>
              <a:buFont typeface="Arial" panose="020B0604020202020204" pitchFamily="34" charset="0"/>
              <a:buChar char="•"/>
            </a:pPr>
            <a:r>
              <a:rPr lang="nb-NO" b="1" dirty="0" smtClean="0"/>
              <a:t>Bergen fengsel 4.-6. nov.</a:t>
            </a:r>
          </a:p>
          <a:p>
            <a:endParaRPr lang="nb-NO" dirty="0"/>
          </a:p>
        </p:txBody>
      </p:sp>
      <p:sp>
        <p:nvSpPr>
          <p:cNvPr id="6" name="TekstSylinder 5"/>
          <p:cNvSpPr txBox="1"/>
          <p:nvPr/>
        </p:nvSpPr>
        <p:spPr>
          <a:xfrm>
            <a:off x="6300192" y="2204864"/>
            <a:ext cx="2088232" cy="1872208"/>
          </a:xfrm>
          <a:prstGeom prst="rect">
            <a:avLst/>
          </a:prstGeom>
          <a:noFill/>
        </p:spPr>
        <p:txBody>
          <a:bodyPr wrap="square" rtlCol="0">
            <a:spAutoFit/>
          </a:bodyPr>
          <a:lstStyle/>
          <a:p>
            <a:endParaRPr lang="nb-NO" dirty="0"/>
          </a:p>
        </p:txBody>
      </p:sp>
      <p:pic>
        <p:nvPicPr>
          <p:cNvPr id="1029" name="Picture 5" descr="C:\Users\hfe\Pictures\paraglider no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73016"/>
            <a:ext cx="3593254" cy="2391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947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a:xfrm>
            <a:off x="395536" y="1268760"/>
            <a:ext cx="8496944" cy="1409617"/>
          </a:xfrm>
        </p:spPr>
        <p:txBody>
          <a:bodyPr/>
          <a:lstStyle/>
          <a:p>
            <a:pPr algn="ctr"/>
            <a:endParaRPr lang="nb-NO" sz="2400" b="1" dirty="0">
              <a:solidFill>
                <a:schemeClr val="accent2"/>
              </a:solidFill>
            </a:endParaRPr>
          </a:p>
          <a:p>
            <a:pPr algn="ctr"/>
            <a:r>
              <a:rPr lang="nb-NO" sz="2800" b="1" dirty="0" smtClean="0">
                <a:solidFill>
                  <a:schemeClr val="bg1"/>
                </a:solidFill>
              </a:rPr>
              <a:t>PSYKISK SYKE I FENGSEL = PYSKISK SYKE I SAMFUNNET</a:t>
            </a:r>
            <a:endParaRPr lang="nb-NO" sz="2800" b="1" dirty="0">
              <a:solidFill>
                <a:schemeClr val="bg1"/>
              </a:solidFill>
            </a:endParaRPr>
          </a:p>
        </p:txBody>
      </p:sp>
      <p:pic>
        <p:nvPicPr>
          <p:cNvPr id="1026" name="Picture 2" descr="C:\Users\kso\Pictures\utsikt fra fengs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19736"/>
            <a:ext cx="7227318" cy="315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202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607603" y="980728"/>
            <a:ext cx="6096000" cy="954107"/>
          </a:xfrm>
        </p:spPr>
        <p:txBody>
          <a:bodyPr/>
          <a:lstStyle/>
          <a:p>
            <a:r>
              <a:rPr lang="nb-NO" dirty="0"/>
              <a:t>Psykisk syke i fengsel</a:t>
            </a:r>
            <a:br>
              <a:rPr lang="nb-NO" dirty="0"/>
            </a:br>
            <a:endParaRPr lang="nb-NO" dirty="0"/>
          </a:p>
        </p:txBody>
      </p:sp>
      <p:sp>
        <p:nvSpPr>
          <p:cNvPr id="2" name="Plassholder for innhold 1"/>
          <p:cNvSpPr>
            <a:spLocks noGrp="1"/>
          </p:cNvSpPr>
          <p:nvPr>
            <p:ph idx="1"/>
          </p:nvPr>
        </p:nvSpPr>
        <p:spPr>
          <a:xfrm>
            <a:off x="611560" y="1598145"/>
            <a:ext cx="7056784" cy="3274743"/>
          </a:xfrm>
        </p:spPr>
        <p:txBody>
          <a:bodyPr/>
          <a:lstStyle/>
          <a:p>
            <a:pPr lvl="1"/>
            <a:r>
              <a:rPr lang="nb-NO" dirty="0" smtClean="0"/>
              <a:t>73% personlighetsforstyrrelse</a:t>
            </a:r>
          </a:p>
          <a:p>
            <a:pPr lvl="1"/>
            <a:r>
              <a:rPr lang="nb-NO" dirty="0" smtClean="0"/>
              <a:t>28,7% alkoholmisbruk eller avhengighet</a:t>
            </a:r>
          </a:p>
          <a:p>
            <a:pPr lvl="1"/>
            <a:r>
              <a:rPr lang="nb-NO" dirty="0" smtClean="0"/>
              <a:t>51,3% narkotikamisbruk eller avhengighet</a:t>
            </a:r>
          </a:p>
          <a:p>
            <a:pPr lvl="1"/>
            <a:r>
              <a:rPr lang="nb-NO" dirty="0" smtClean="0"/>
              <a:t>42% angstlidelse</a:t>
            </a:r>
          </a:p>
          <a:p>
            <a:pPr lvl="1"/>
            <a:r>
              <a:rPr lang="nb-NO" dirty="0" smtClean="0"/>
              <a:t>23% stemningslidelse</a:t>
            </a:r>
          </a:p>
          <a:p>
            <a:pPr lvl="1"/>
            <a:r>
              <a:rPr lang="nb-NO" dirty="0" smtClean="0"/>
              <a:t>18% ADHD</a:t>
            </a:r>
          </a:p>
          <a:p>
            <a:pPr lvl="1"/>
            <a:r>
              <a:rPr lang="nb-NO" dirty="0" smtClean="0"/>
              <a:t>3,3% ikke-affektiv psykose</a:t>
            </a:r>
          </a:p>
          <a:p>
            <a:pPr lvl="1"/>
            <a:r>
              <a:rPr lang="nb-NO" dirty="0" smtClean="0"/>
              <a:t>12% selvmordsrisikofaktorer</a:t>
            </a:r>
            <a:endParaRPr lang="nb-NO" dirty="0"/>
          </a:p>
        </p:txBody>
      </p:sp>
      <p:sp>
        <p:nvSpPr>
          <p:cNvPr id="4" name="TekstSylinder 3"/>
          <p:cNvSpPr txBox="1"/>
          <p:nvPr/>
        </p:nvSpPr>
        <p:spPr>
          <a:xfrm>
            <a:off x="107504" y="6270027"/>
            <a:ext cx="8640960" cy="400110"/>
          </a:xfrm>
          <a:prstGeom prst="rect">
            <a:avLst/>
          </a:prstGeom>
          <a:noFill/>
        </p:spPr>
        <p:txBody>
          <a:bodyPr wrap="square" rtlCol="0">
            <a:spAutoFit/>
          </a:bodyPr>
          <a:lstStyle/>
          <a:p>
            <a:pPr algn="l"/>
            <a:r>
              <a:rPr lang="nb-NO" sz="1000" b="0" dirty="0" smtClean="0"/>
              <a:t>Cramer, V. Forekomst av psykiske lidelser hos domfelte i norske fengsler. Kompetansesenter for sikkerhets- fengsels- og rettspsykiatri for Helseregion Sør-Øst. November 2014.</a:t>
            </a:r>
            <a:endParaRPr lang="nb-NO" sz="1000" b="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76328" y="2924944"/>
            <a:ext cx="4348322" cy="2801251"/>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p:cNvSpPr txBox="1"/>
          <p:nvPr/>
        </p:nvSpPr>
        <p:spPr>
          <a:xfrm>
            <a:off x="609947" y="5555217"/>
            <a:ext cx="3588034" cy="400110"/>
          </a:xfrm>
          <a:prstGeom prst="rect">
            <a:avLst/>
          </a:prstGeom>
          <a:noFill/>
          <a:ln>
            <a:solidFill>
              <a:schemeClr val="accent2"/>
            </a:solidFill>
          </a:ln>
        </p:spPr>
        <p:txBody>
          <a:bodyPr wrap="none" rtlCol="0">
            <a:spAutoFit/>
          </a:bodyPr>
          <a:lstStyle/>
          <a:p>
            <a:pPr algn="l"/>
            <a:r>
              <a:rPr lang="nb-NO" sz="2000" dirty="0" smtClean="0"/>
              <a:t>Kun 8% uten psykiske lidelser </a:t>
            </a:r>
            <a:endParaRPr lang="nb-NO" sz="2000" dirty="0"/>
          </a:p>
        </p:txBody>
      </p:sp>
      <p:sp>
        <p:nvSpPr>
          <p:cNvPr id="6" name="TekstSylinder 5"/>
          <p:cNvSpPr txBox="1"/>
          <p:nvPr/>
        </p:nvSpPr>
        <p:spPr>
          <a:xfrm>
            <a:off x="977933" y="5013176"/>
            <a:ext cx="2852063" cy="400110"/>
          </a:xfrm>
          <a:prstGeom prst="rect">
            <a:avLst/>
          </a:prstGeom>
          <a:noFill/>
          <a:ln>
            <a:solidFill>
              <a:schemeClr val="accent2"/>
            </a:solidFill>
          </a:ln>
        </p:spPr>
        <p:txBody>
          <a:bodyPr wrap="none" rtlCol="0">
            <a:spAutoFit/>
          </a:bodyPr>
          <a:lstStyle/>
          <a:p>
            <a:pPr algn="l"/>
            <a:r>
              <a:rPr lang="nb-NO" sz="2000" dirty="0" smtClean="0"/>
              <a:t>Ingen kjønnsforskjeller</a:t>
            </a:r>
            <a:endParaRPr lang="nb-NO"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1240768"/>
            <a:ext cx="6096000" cy="523220"/>
          </a:xfrm>
        </p:spPr>
        <p:txBody>
          <a:bodyPr/>
          <a:lstStyle/>
          <a:p>
            <a:r>
              <a:rPr lang="nb-NO" dirty="0" smtClean="0"/>
              <a:t>Psykisk syke i fengsel</a:t>
            </a:r>
            <a:endParaRPr lang="nb-NO" dirty="0"/>
          </a:p>
        </p:txBody>
      </p:sp>
      <p:sp>
        <p:nvSpPr>
          <p:cNvPr id="3" name="Plassholder for innhold 2"/>
          <p:cNvSpPr>
            <a:spLocks noGrp="1"/>
          </p:cNvSpPr>
          <p:nvPr>
            <p:ph sz="half" idx="1"/>
          </p:nvPr>
        </p:nvSpPr>
        <p:spPr>
          <a:xfrm>
            <a:off x="683568" y="1988840"/>
            <a:ext cx="3600400" cy="3090077"/>
          </a:xfrm>
        </p:spPr>
        <p:txBody>
          <a:bodyPr/>
          <a:lstStyle/>
          <a:p>
            <a:r>
              <a:rPr lang="nb-NO" sz="2600" dirty="0"/>
              <a:t>Hvor mange </a:t>
            </a:r>
            <a:r>
              <a:rPr lang="nb-NO" sz="2600" dirty="0" smtClean="0"/>
              <a:t>innsatte </a:t>
            </a:r>
            <a:r>
              <a:rPr lang="nb-NO" sz="2600" dirty="0"/>
              <a:t>trenger psykiatrisk  behandling?</a:t>
            </a:r>
          </a:p>
          <a:p>
            <a:pPr marL="914400" lvl="1" indent="-457200">
              <a:buFont typeface="Arial" panose="020B0604020202020204" pitchFamily="34" charset="0"/>
              <a:buChar char="•"/>
            </a:pPr>
            <a:r>
              <a:rPr lang="nb-NO" sz="2600" i="1" dirty="0" smtClean="0"/>
              <a:t>Stort behov </a:t>
            </a:r>
            <a:r>
              <a:rPr lang="nb-NO" sz="2600" i="1" dirty="0"/>
              <a:t>for fremtidige undersøkelser</a:t>
            </a:r>
          </a:p>
          <a:p>
            <a:endParaRPr lang="nb-NO" dirty="0"/>
          </a:p>
        </p:txBody>
      </p:sp>
      <p:sp>
        <p:nvSpPr>
          <p:cNvPr id="5" name="Plassholder for innhold 4"/>
          <p:cNvSpPr>
            <a:spLocks noGrp="1"/>
          </p:cNvSpPr>
          <p:nvPr>
            <p:ph sz="half" idx="2"/>
          </p:nvPr>
        </p:nvSpPr>
        <p:spPr/>
        <p:txBody>
          <a:bodyPr/>
          <a:lstStyle/>
          <a:p>
            <a:endParaRPr lang="nb-NO"/>
          </a:p>
        </p:txBody>
      </p:sp>
      <p:sp>
        <p:nvSpPr>
          <p:cNvPr id="4" name="TekstSylinder 3"/>
          <p:cNvSpPr txBox="1"/>
          <p:nvPr/>
        </p:nvSpPr>
        <p:spPr>
          <a:xfrm>
            <a:off x="323528" y="6412656"/>
            <a:ext cx="1080745" cy="246221"/>
          </a:xfrm>
          <a:prstGeom prst="rect">
            <a:avLst/>
          </a:prstGeom>
          <a:noFill/>
        </p:spPr>
        <p:txBody>
          <a:bodyPr wrap="none" rtlCol="0">
            <a:spAutoFit/>
          </a:bodyPr>
          <a:lstStyle/>
          <a:p>
            <a:pPr algn="l"/>
            <a:r>
              <a:rPr lang="nb-NO" sz="1000" b="0" dirty="0"/>
              <a:t>Cramer, V. 2014.</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99992" y="1236334"/>
            <a:ext cx="3528392" cy="529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927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40768"/>
            <a:ext cx="6096000" cy="519113"/>
          </a:xfrm>
        </p:spPr>
        <p:txBody>
          <a:bodyPr/>
          <a:lstStyle/>
          <a:p>
            <a:r>
              <a:rPr lang="en-US" dirty="0" err="1" smtClean="0"/>
              <a:t>Isolasjon</a:t>
            </a:r>
            <a:endParaRPr lang="en-US" i="1" dirty="0"/>
          </a:p>
        </p:txBody>
      </p:sp>
      <p:sp>
        <p:nvSpPr>
          <p:cNvPr id="3" name="Content Placeholder 2"/>
          <p:cNvSpPr>
            <a:spLocks noGrp="1"/>
          </p:cNvSpPr>
          <p:nvPr>
            <p:ph sz="half" idx="1"/>
          </p:nvPr>
        </p:nvSpPr>
        <p:spPr>
          <a:xfrm>
            <a:off x="251520" y="2204864"/>
            <a:ext cx="3312368" cy="3194720"/>
          </a:xfrm>
        </p:spPr>
        <p:txBody>
          <a:bodyPr/>
          <a:lstStyle/>
          <a:p>
            <a:pPr marL="342900" indent="-342900">
              <a:buFont typeface="Arial" panose="020B0604020202020204" pitchFamily="34" charset="0"/>
              <a:buChar char="•"/>
            </a:pPr>
            <a:r>
              <a:rPr lang="en-US" sz="2400" dirty="0" smtClean="0"/>
              <a:t>22 timer </a:t>
            </a:r>
            <a:r>
              <a:rPr lang="en-US" sz="2400" dirty="0" err="1" smtClean="0"/>
              <a:t>i</a:t>
            </a:r>
            <a:r>
              <a:rPr lang="en-US" sz="2400" dirty="0" smtClean="0"/>
              <a:t> </a:t>
            </a:r>
            <a:r>
              <a:rPr lang="en-US" sz="2400" dirty="0" err="1" smtClean="0"/>
              <a:t>celle</a:t>
            </a:r>
            <a:endParaRPr lang="en-US" sz="2400" dirty="0" smtClean="0"/>
          </a:p>
          <a:p>
            <a:pPr marL="342900" indent="-342900">
              <a:buFont typeface="Arial" panose="020B0604020202020204" pitchFamily="34" charset="0"/>
              <a:buChar char="•"/>
            </a:pPr>
            <a:r>
              <a:rPr lang="en-US" sz="2400" dirty="0" err="1" smtClean="0"/>
              <a:t>Begrenset</a:t>
            </a:r>
            <a:r>
              <a:rPr lang="en-US" sz="2400" dirty="0" smtClean="0"/>
              <a:t>  </a:t>
            </a:r>
            <a:r>
              <a:rPr lang="en-US" sz="2400" dirty="0" err="1" smtClean="0"/>
              <a:t>kontakt</a:t>
            </a:r>
            <a:endParaRPr lang="en-US" sz="2400" dirty="0" smtClean="0"/>
          </a:p>
          <a:p>
            <a:pPr marL="342900" indent="-342900">
              <a:buFont typeface="Arial" panose="020B0604020202020204" pitchFamily="34" charset="0"/>
              <a:buChar char="•"/>
            </a:pPr>
            <a:r>
              <a:rPr lang="en-US" sz="2400" dirty="0" err="1" smtClean="0"/>
              <a:t>Redusert</a:t>
            </a:r>
            <a:r>
              <a:rPr lang="en-US" sz="2400" dirty="0" smtClean="0"/>
              <a:t> </a:t>
            </a:r>
            <a:r>
              <a:rPr lang="en-US" sz="2400" dirty="0" err="1" smtClean="0"/>
              <a:t>aktivisering</a:t>
            </a:r>
            <a:endParaRPr lang="en-US" sz="2400" dirty="0" smtClean="0"/>
          </a:p>
          <a:p>
            <a:pPr marL="342900" indent="-342900">
              <a:buFont typeface="Arial" panose="020B0604020202020204" pitchFamily="34" charset="0"/>
              <a:buChar char="•"/>
            </a:pPr>
            <a:r>
              <a:rPr lang="en-US" sz="2400" dirty="0" err="1" smtClean="0"/>
              <a:t>Redusert</a:t>
            </a:r>
            <a:r>
              <a:rPr lang="en-US" sz="2400" dirty="0" smtClean="0"/>
              <a:t> </a:t>
            </a:r>
            <a:r>
              <a:rPr lang="en-US" sz="2400" dirty="0" err="1" smtClean="0"/>
              <a:t>stimulering</a:t>
            </a:r>
            <a:endParaRPr lang="en-US" sz="2400" dirty="0" smtClean="0"/>
          </a:p>
          <a:p>
            <a:pPr marL="342900" indent="-342900">
              <a:buFont typeface="Arial" panose="020B0604020202020204" pitchFamily="34" charset="0"/>
              <a:buChar char="•"/>
            </a:pPr>
            <a:r>
              <a:rPr lang="en-US" sz="2400" dirty="0" err="1" smtClean="0"/>
              <a:t>Ingen</a:t>
            </a:r>
            <a:r>
              <a:rPr lang="en-US" sz="2400" dirty="0" smtClean="0"/>
              <a:t> </a:t>
            </a:r>
            <a:r>
              <a:rPr lang="en-US" sz="2400" dirty="0" err="1" smtClean="0"/>
              <a:t>autonomi</a:t>
            </a:r>
            <a:endParaRPr lang="en-US" sz="2400" dirty="0" smtClean="0"/>
          </a:p>
          <a:p>
            <a:pPr marL="342900" indent="-342900">
              <a:buFont typeface="Arial" panose="020B0604020202020204" pitchFamily="34" charset="0"/>
              <a:buChar char="•"/>
            </a:pPr>
            <a:r>
              <a:rPr lang="en-US" sz="2400" dirty="0" err="1" smtClean="0"/>
              <a:t>Ingen</a:t>
            </a:r>
            <a:r>
              <a:rPr lang="en-US" sz="2400" dirty="0" smtClean="0"/>
              <a:t> </a:t>
            </a:r>
            <a:r>
              <a:rPr lang="en-US" sz="2400" dirty="0" err="1" smtClean="0"/>
              <a:t>personvern</a:t>
            </a:r>
            <a:endParaRPr lang="en-US" sz="2400" dirty="0" smtClean="0"/>
          </a:p>
          <a:p>
            <a:endParaRPr lang="en-US" dirty="0"/>
          </a:p>
        </p:txBody>
      </p:sp>
      <p:pic>
        <p:nvPicPr>
          <p:cNvPr id="6" name="Plassholder for innhol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635896" y="2204864"/>
            <a:ext cx="5248584" cy="2952328"/>
          </a:xfrm>
        </p:spPr>
      </p:pic>
      <p:sp>
        <p:nvSpPr>
          <p:cNvPr id="5" name="TextBox 4"/>
          <p:cNvSpPr txBox="1"/>
          <p:nvPr/>
        </p:nvSpPr>
        <p:spPr>
          <a:xfrm>
            <a:off x="218494" y="6451748"/>
            <a:ext cx="3682418" cy="246221"/>
          </a:xfrm>
          <a:prstGeom prst="rect">
            <a:avLst/>
          </a:prstGeom>
          <a:noFill/>
        </p:spPr>
        <p:txBody>
          <a:bodyPr wrap="none" rtlCol="0">
            <a:spAutoFit/>
          </a:bodyPr>
          <a:lstStyle/>
          <a:p>
            <a:pPr algn="l"/>
            <a:r>
              <a:rPr lang="en-US" sz="1000" b="0" dirty="0" smtClean="0"/>
              <a:t>United Nations Office of the High Commissioner for Human Rights</a:t>
            </a:r>
            <a:endParaRPr lang="en-US" sz="1000" b="0" dirty="0"/>
          </a:p>
        </p:txBody>
      </p:sp>
    </p:spTree>
    <p:extLst>
      <p:ext uri="{BB962C8B-B14F-4D97-AF65-F5344CB8AC3E}">
        <p14:creationId xmlns:p14="http://schemas.microsoft.com/office/powerpoint/2010/main" val="4039762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6984776" cy="523220"/>
          </a:xfrm>
        </p:spPr>
        <p:txBody>
          <a:bodyPr/>
          <a:lstStyle/>
          <a:p>
            <a:r>
              <a:rPr lang="en-US" dirty="0" err="1" smtClean="0"/>
              <a:t>Isolasjon</a:t>
            </a:r>
            <a:r>
              <a:rPr lang="en-US" dirty="0" smtClean="0"/>
              <a:t> – “</a:t>
            </a:r>
            <a:r>
              <a:rPr lang="en-US" dirty="0" err="1" smtClean="0"/>
              <a:t>fengselspsykose</a:t>
            </a:r>
            <a:r>
              <a:rPr lang="en-US" dirty="0" smtClean="0"/>
              <a:t>”</a:t>
            </a:r>
            <a:endParaRPr lang="en-US" dirty="0"/>
          </a:p>
        </p:txBody>
      </p:sp>
      <p:sp>
        <p:nvSpPr>
          <p:cNvPr id="3" name="Content Placeholder 2"/>
          <p:cNvSpPr>
            <a:spLocks noGrp="1"/>
          </p:cNvSpPr>
          <p:nvPr>
            <p:ph sz="half" idx="1"/>
          </p:nvPr>
        </p:nvSpPr>
        <p:spPr>
          <a:xfrm>
            <a:off x="1043608" y="1412776"/>
            <a:ext cx="4248472" cy="3960440"/>
          </a:xfrm>
        </p:spPr>
        <p:txBody>
          <a:bodyPr>
            <a:normAutofit/>
          </a:bodyPr>
          <a:lstStyle/>
          <a:p>
            <a:pPr lvl="1"/>
            <a:r>
              <a:rPr lang="en-US" sz="2200" dirty="0" smtClean="0"/>
              <a:t>Angst, </a:t>
            </a:r>
            <a:r>
              <a:rPr lang="en-US" sz="2200" dirty="0" err="1" smtClean="0"/>
              <a:t>panikk</a:t>
            </a:r>
            <a:r>
              <a:rPr lang="en-US" sz="2200" dirty="0" smtClean="0"/>
              <a:t>, </a:t>
            </a:r>
            <a:r>
              <a:rPr lang="en-US" sz="2200" dirty="0" err="1"/>
              <a:t>d</a:t>
            </a:r>
            <a:r>
              <a:rPr lang="en-US" sz="2200" dirty="0" err="1" smtClean="0"/>
              <a:t>epresjon</a:t>
            </a:r>
            <a:endParaRPr lang="en-US" sz="2200" dirty="0" smtClean="0"/>
          </a:p>
          <a:p>
            <a:pPr lvl="1"/>
            <a:r>
              <a:rPr lang="en-US" sz="2200" dirty="0" err="1" smtClean="0"/>
              <a:t>Sinne</a:t>
            </a:r>
            <a:r>
              <a:rPr lang="en-US" sz="2200" dirty="0" smtClean="0"/>
              <a:t>/</a:t>
            </a:r>
            <a:r>
              <a:rPr lang="en-US" sz="2200" dirty="0" err="1" smtClean="0"/>
              <a:t>impulskontroll</a:t>
            </a:r>
            <a:endParaRPr lang="en-US" sz="2200" dirty="0" smtClean="0"/>
          </a:p>
          <a:p>
            <a:pPr lvl="1"/>
            <a:r>
              <a:rPr lang="en-US" sz="2200" dirty="0" err="1" smtClean="0"/>
              <a:t>Konsentrasjons</a:t>
            </a:r>
            <a:r>
              <a:rPr lang="en-US" sz="2200" dirty="0" smtClean="0"/>
              <a:t>- </a:t>
            </a:r>
            <a:r>
              <a:rPr lang="en-US" sz="2200" dirty="0" err="1" smtClean="0"/>
              <a:t>eller</a:t>
            </a:r>
            <a:r>
              <a:rPr lang="en-US" sz="2200" dirty="0" smtClean="0"/>
              <a:t> </a:t>
            </a:r>
            <a:r>
              <a:rPr lang="en-US" sz="2200" dirty="0" err="1" smtClean="0"/>
              <a:t>Hukommelsesvansker</a:t>
            </a:r>
            <a:endParaRPr lang="en-US" sz="2200" dirty="0" smtClean="0"/>
          </a:p>
          <a:p>
            <a:pPr lvl="1"/>
            <a:r>
              <a:rPr lang="en-US" sz="2200" dirty="0" err="1" smtClean="0"/>
              <a:t>Forvirring</a:t>
            </a:r>
            <a:endParaRPr lang="en-US" sz="2200" dirty="0" smtClean="0"/>
          </a:p>
          <a:p>
            <a:pPr lvl="1"/>
            <a:r>
              <a:rPr lang="en-US" sz="2200" dirty="0" err="1" smtClean="0"/>
              <a:t>Hallusinasjoner</a:t>
            </a:r>
            <a:r>
              <a:rPr lang="en-US" sz="2200" dirty="0" smtClean="0"/>
              <a:t>, </a:t>
            </a:r>
            <a:r>
              <a:rPr lang="en-US" sz="2200" dirty="0"/>
              <a:t>p</a:t>
            </a:r>
            <a:r>
              <a:rPr lang="en-US" sz="2200" dirty="0" smtClean="0"/>
              <a:t>aranoia</a:t>
            </a:r>
          </a:p>
          <a:p>
            <a:pPr lvl="1"/>
            <a:r>
              <a:rPr lang="en-US" sz="2200" dirty="0" err="1" smtClean="0"/>
              <a:t>Forverring</a:t>
            </a:r>
            <a:r>
              <a:rPr lang="en-US" sz="2200" dirty="0" smtClean="0"/>
              <a:t> </a:t>
            </a:r>
            <a:r>
              <a:rPr lang="en-US" sz="2200" dirty="0" err="1" smtClean="0"/>
              <a:t>av</a:t>
            </a:r>
            <a:r>
              <a:rPr lang="en-US" sz="2200" dirty="0" smtClean="0"/>
              <a:t> </a:t>
            </a:r>
            <a:r>
              <a:rPr lang="en-US" sz="2200" dirty="0" err="1" smtClean="0"/>
              <a:t>psykiske</a:t>
            </a:r>
            <a:r>
              <a:rPr lang="en-US" sz="2200" dirty="0" smtClean="0"/>
              <a:t> </a:t>
            </a:r>
            <a:r>
              <a:rPr lang="en-US" sz="2200" dirty="0" err="1" smtClean="0"/>
              <a:t>lidelser</a:t>
            </a:r>
            <a:endParaRPr lang="en-US" sz="2200" dirty="0" smtClean="0"/>
          </a:p>
          <a:p>
            <a:pPr lvl="1"/>
            <a:endParaRPr lang="en-US" sz="2600" dirty="0" smtClean="0"/>
          </a:p>
          <a:p>
            <a:pPr lvl="1"/>
            <a:endParaRPr lang="en-US" dirty="0" smtClean="0"/>
          </a:p>
          <a:p>
            <a:endParaRPr lang="en-US" dirty="0"/>
          </a:p>
        </p:txBody>
      </p:sp>
      <p:pic>
        <p:nvPicPr>
          <p:cNvPr id="6" name="Plassholder for innhol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92080" y="1124744"/>
            <a:ext cx="2582534" cy="4170724"/>
          </a:xfrm>
        </p:spPr>
      </p:pic>
      <p:sp>
        <p:nvSpPr>
          <p:cNvPr id="4" name="TextBox 3"/>
          <p:cNvSpPr txBox="1"/>
          <p:nvPr/>
        </p:nvSpPr>
        <p:spPr>
          <a:xfrm>
            <a:off x="331392" y="5688449"/>
            <a:ext cx="8208912" cy="1323439"/>
          </a:xfrm>
          <a:prstGeom prst="rect">
            <a:avLst/>
          </a:prstGeom>
          <a:noFill/>
        </p:spPr>
        <p:txBody>
          <a:bodyPr wrap="square" rtlCol="0">
            <a:spAutoFit/>
          </a:bodyPr>
          <a:lstStyle/>
          <a:p>
            <a:pPr algn="l"/>
            <a:r>
              <a:rPr lang="nb-NO" sz="1000" b="0" dirty="0" smtClean="0"/>
              <a:t>Norsk senter for menneskerettigheter. Bruk av isolasjon i fengsel: Norsk lov og praksis i et menneskerettslig perspektiv. Universitetet i Oslo. 2012.</a:t>
            </a:r>
          </a:p>
          <a:p>
            <a:pPr algn="l"/>
            <a:r>
              <a:rPr lang="nb-NO" sz="1000" b="0" dirty="0" err="1" smtClean="0"/>
              <a:t>Hammerlin</a:t>
            </a:r>
            <a:r>
              <a:rPr lang="nb-NO" sz="1000" b="0" dirty="0" smtClean="0"/>
              <a:t> </a:t>
            </a:r>
            <a:r>
              <a:rPr lang="nb-NO" sz="1000" b="0" dirty="0"/>
              <a:t>Y. Selvmord i norske fengsler. </a:t>
            </a:r>
            <a:r>
              <a:rPr lang="nb-NO" sz="1000" b="0" u="sng" dirty="0"/>
              <a:t>http://brage.bibsys.no/</a:t>
            </a:r>
            <a:r>
              <a:rPr lang="nb-NO" sz="1000" b="0" u="sng" dirty="0" err="1"/>
              <a:t>xmlui</a:t>
            </a:r>
            <a:r>
              <a:rPr lang="nb-NO" sz="1000" b="0" u="sng" dirty="0"/>
              <a:t>/</a:t>
            </a:r>
            <a:r>
              <a:rPr lang="nb-NO" sz="1000" b="0" u="sng" dirty="0" err="1"/>
              <a:t>bitstream</a:t>
            </a:r>
            <a:r>
              <a:rPr lang="nb-NO" sz="1000" b="0" u="sng" dirty="0"/>
              <a:t>/handle/11250/160399/1/selvmord%20del1.pdf</a:t>
            </a:r>
            <a:r>
              <a:rPr lang="nb-NO" sz="1000" b="0" dirty="0"/>
              <a:t>. </a:t>
            </a:r>
            <a:endParaRPr lang="nb-NO" sz="1000" b="0" dirty="0" smtClean="0"/>
          </a:p>
          <a:p>
            <a:pPr algn="l"/>
            <a:r>
              <a:rPr lang="nb-NO" sz="1000" b="0" dirty="0" smtClean="0"/>
              <a:t>Kaba </a:t>
            </a:r>
            <a:r>
              <a:rPr lang="nb-NO" sz="1000" b="0" dirty="0"/>
              <a:t>FF, Lewis AA, </a:t>
            </a:r>
            <a:r>
              <a:rPr lang="nb-NO" sz="1000" b="0" dirty="0" err="1"/>
              <a:t>Glowa-Kollisch</a:t>
            </a:r>
            <a:r>
              <a:rPr lang="nb-NO" sz="1000" b="0" dirty="0"/>
              <a:t> SS, et al. </a:t>
            </a:r>
            <a:r>
              <a:rPr lang="nb-NO" sz="1000" b="0" dirty="0" err="1"/>
              <a:t>Solitary</a:t>
            </a:r>
            <a:r>
              <a:rPr lang="nb-NO" sz="1000" b="0" dirty="0"/>
              <a:t> </a:t>
            </a:r>
            <a:r>
              <a:rPr lang="nb-NO" sz="1000" b="0" dirty="0" err="1"/>
              <a:t>confinement</a:t>
            </a:r>
            <a:r>
              <a:rPr lang="nb-NO" sz="1000" b="0" dirty="0"/>
              <a:t> and risk </a:t>
            </a:r>
            <a:r>
              <a:rPr lang="nb-NO" sz="1000" b="0" dirty="0" err="1"/>
              <a:t>of</a:t>
            </a:r>
            <a:r>
              <a:rPr lang="nb-NO" sz="1000" b="0" dirty="0"/>
              <a:t> </a:t>
            </a:r>
            <a:r>
              <a:rPr lang="nb-NO" sz="1000" b="0" dirty="0" err="1"/>
              <a:t>self</a:t>
            </a:r>
            <a:r>
              <a:rPr lang="nb-NO" sz="1000" b="0" dirty="0"/>
              <a:t>-harm </a:t>
            </a:r>
            <a:r>
              <a:rPr lang="nb-NO" sz="1000" b="0" dirty="0" err="1"/>
              <a:t>among</a:t>
            </a:r>
            <a:r>
              <a:rPr lang="nb-NO" sz="1000" b="0" dirty="0"/>
              <a:t> </a:t>
            </a:r>
            <a:r>
              <a:rPr lang="nb-NO" sz="1000" b="0" dirty="0" err="1"/>
              <a:t>jail</a:t>
            </a:r>
            <a:r>
              <a:rPr lang="nb-NO" sz="1000" b="0" dirty="0"/>
              <a:t> </a:t>
            </a:r>
            <a:r>
              <a:rPr lang="nb-NO" sz="1000" b="0" dirty="0" err="1"/>
              <a:t>inmates</a:t>
            </a:r>
            <a:r>
              <a:rPr lang="nb-NO" sz="1000" b="0" dirty="0"/>
              <a:t>. </a:t>
            </a:r>
            <a:r>
              <a:rPr lang="nb-NO" sz="1000" b="0" i="1" dirty="0"/>
              <a:t>Am J Public Health</a:t>
            </a:r>
            <a:r>
              <a:rPr lang="nb-NO" sz="1000" b="0" dirty="0"/>
              <a:t>. 2014;104(3):442-7.</a:t>
            </a:r>
          </a:p>
          <a:p>
            <a:pPr algn="l"/>
            <a:r>
              <a:rPr lang="nb-NO" sz="1000" b="0" dirty="0" smtClean="0"/>
              <a:t>American </a:t>
            </a:r>
            <a:r>
              <a:rPr lang="nb-NO" sz="1000" b="0" dirty="0" err="1" smtClean="0"/>
              <a:t>Civil</a:t>
            </a:r>
            <a:r>
              <a:rPr lang="nb-NO" sz="1000" b="0" dirty="0" smtClean="0"/>
              <a:t> </a:t>
            </a:r>
            <a:r>
              <a:rPr lang="nb-NO" sz="1000" b="0" dirty="0" err="1" smtClean="0"/>
              <a:t>Liberties</a:t>
            </a:r>
            <a:r>
              <a:rPr lang="nb-NO" sz="1000" b="0" dirty="0" smtClean="0"/>
              <a:t> Union. </a:t>
            </a:r>
            <a:r>
              <a:rPr lang="nb-NO" sz="1000" b="0" dirty="0" err="1"/>
              <a:t>Worse</a:t>
            </a:r>
            <a:r>
              <a:rPr lang="nb-NO" sz="1000" b="0" dirty="0"/>
              <a:t> </a:t>
            </a:r>
            <a:r>
              <a:rPr lang="nb-NO" sz="1000" b="0" dirty="0" err="1"/>
              <a:t>than</a:t>
            </a:r>
            <a:r>
              <a:rPr lang="nb-NO" sz="1000" b="0" dirty="0"/>
              <a:t> second-</a:t>
            </a:r>
            <a:r>
              <a:rPr lang="nb-NO" sz="1000" b="0" dirty="0" err="1"/>
              <a:t>class</a:t>
            </a:r>
            <a:r>
              <a:rPr lang="nb-NO" sz="1000" b="0" dirty="0"/>
              <a:t>: </a:t>
            </a:r>
            <a:r>
              <a:rPr lang="nb-NO" sz="1000" b="0" dirty="0" err="1"/>
              <a:t>Solitary</a:t>
            </a:r>
            <a:r>
              <a:rPr lang="nb-NO" sz="1000" b="0" dirty="0"/>
              <a:t> </a:t>
            </a:r>
            <a:r>
              <a:rPr lang="nb-NO" sz="1000" b="0" dirty="0" err="1"/>
              <a:t>confinement</a:t>
            </a:r>
            <a:r>
              <a:rPr lang="nb-NO" sz="1000" b="0" dirty="0"/>
              <a:t> </a:t>
            </a:r>
            <a:r>
              <a:rPr lang="nb-NO" sz="1000" b="0" dirty="0" err="1"/>
              <a:t>of</a:t>
            </a:r>
            <a:r>
              <a:rPr lang="nb-NO" sz="1000" b="0" dirty="0"/>
              <a:t> </a:t>
            </a:r>
            <a:r>
              <a:rPr lang="nb-NO" sz="1000" b="0" dirty="0" err="1"/>
              <a:t>women</a:t>
            </a:r>
            <a:r>
              <a:rPr lang="nb-NO" sz="1000" b="0" dirty="0"/>
              <a:t> in </a:t>
            </a:r>
            <a:r>
              <a:rPr lang="nb-NO" sz="1000" b="0" dirty="0" err="1"/>
              <a:t>the</a:t>
            </a:r>
            <a:r>
              <a:rPr lang="nb-NO" sz="1000" b="0" dirty="0"/>
              <a:t> United States. 2014.</a:t>
            </a:r>
          </a:p>
          <a:p>
            <a:pPr algn="l"/>
            <a:r>
              <a:rPr lang="en-US" sz="1000" b="0" dirty="0" err="1" smtClean="0"/>
              <a:t>Shalev</a:t>
            </a:r>
            <a:r>
              <a:rPr lang="en-US" sz="1000" b="0" dirty="0" smtClean="0"/>
              <a:t> </a:t>
            </a:r>
            <a:r>
              <a:rPr lang="en-US" sz="1000" b="0" dirty="0"/>
              <a:t>S. A sourcebook on solitary confinement. Mannheim Centre for Criminology. London School of Economics and Political Science. 2008.</a:t>
            </a:r>
          </a:p>
          <a:p>
            <a:pPr algn="l"/>
            <a:r>
              <a:rPr lang="en-US" sz="1000" b="0" dirty="0" smtClean="0"/>
              <a:t>Physicians </a:t>
            </a:r>
            <a:r>
              <a:rPr lang="en-US" sz="1000" b="0" dirty="0"/>
              <a:t>for Human Rights. Buried alive: Solitary confinement in the US detention system. April </a:t>
            </a:r>
            <a:r>
              <a:rPr lang="en-US" sz="1000" b="0" dirty="0" smtClean="0"/>
              <a:t>2013.</a:t>
            </a:r>
            <a:endParaRPr lang="en-US" sz="1000" b="0" dirty="0"/>
          </a:p>
          <a:p>
            <a:pPr algn="l"/>
            <a:r>
              <a:rPr lang="en-US" sz="1000" b="0" dirty="0" smtClean="0"/>
              <a:t>Stuart </a:t>
            </a:r>
            <a:r>
              <a:rPr lang="en-US" sz="1000" b="0" dirty="0" err="1"/>
              <a:t>Grassian</a:t>
            </a:r>
            <a:r>
              <a:rPr lang="en-US" sz="1000" b="0" dirty="0"/>
              <a:t>, Psychiatric </a:t>
            </a:r>
            <a:r>
              <a:rPr lang="en-US" sz="1000" b="0" dirty="0" smtClean="0"/>
              <a:t>Effects of </a:t>
            </a:r>
            <a:r>
              <a:rPr lang="en-US" sz="1000" b="0" dirty="0"/>
              <a:t>Solitary Confinement, 22 Wash. U. J.L. &amp; </a:t>
            </a:r>
            <a:r>
              <a:rPr lang="en-US" sz="1000" b="0" dirty="0" err="1"/>
              <a:t>Pol’y</a:t>
            </a:r>
            <a:r>
              <a:rPr lang="en-US" sz="1000" b="0" dirty="0"/>
              <a:t> 325, 328 (2006</a:t>
            </a:r>
            <a:r>
              <a:rPr lang="en-US" sz="1000" b="0" dirty="0" smtClean="0"/>
              <a:t>).</a:t>
            </a:r>
            <a:endParaRPr lang="en-US" sz="1000" b="0" dirty="0"/>
          </a:p>
          <a:p>
            <a:endParaRPr lang="en-US" sz="1000" b="0" dirty="0"/>
          </a:p>
        </p:txBody>
      </p:sp>
      <p:sp>
        <p:nvSpPr>
          <p:cNvPr id="5" name="TekstSylinder 4"/>
          <p:cNvSpPr txBox="1"/>
          <p:nvPr/>
        </p:nvSpPr>
        <p:spPr>
          <a:xfrm>
            <a:off x="1492125" y="4340423"/>
            <a:ext cx="2919389" cy="769441"/>
          </a:xfrm>
          <a:prstGeom prst="rect">
            <a:avLst/>
          </a:prstGeom>
          <a:noFill/>
          <a:ln>
            <a:solidFill>
              <a:schemeClr val="accent2"/>
            </a:solidFill>
          </a:ln>
        </p:spPr>
        <p:txBody>
          <a:bodyPr wrap="none" rtlCol="0">
            <a:spAutoFit/>
          </a:bodyPr>
          <a:lstStyle/>
          <a:p>
            <a:pPr algn="l"/>
            <a:r>
              <a:rPr lang="en-US" sz="2200" dirty="0" err="1"/>
              <a:t>Økt</a:t>
            </a:r>
            <a:r>
              <a:rPr lang="en-US" sz="2200" dirty="0"/>
              <a:t> </a:t>
            </a:r>
            <a:r>
              <a:rPr lang="en-US" sz="2200" dirty="0" err="1"/>
              <a:t>selvskadingsrisiko</a:t>
            </a:r>
            <a:endParaRPr lang="en-US" sz="2200" dirty="0"/>
          </a:p>
          <a:p>
            <a:pPr algn="l"/>
            <a:r>
              <a:rPr lang="en-US" sz="2200" dirty="0" err="1"/>
              <a:t>Økt</a:t>
            </a:r>
            <a:r>
              <a:rPr lang="en-US" sz="2200" dirty="0"/>
              <a:t> </a:t>
            </a:r>
            <a:r>
              <a:rPr lang="en-US" sz="2200" dirty="0" err="1"/>
              <a:t>selvmordsrisiko</a:t>
            </a:r>
            <a:endParaRPr lang="en-US" sz="2200" dirty="0"/>
          </a:p>
        </p:txBody>
      </p:sp>
    </p:spTree>
    <p:extLst>
      <p:ext uri="{BB962C8B-B14F-4D97-AF65-F5344CB8AC3E}">
        <p14:creationId xmlns:p14="http://schemas.microsoft.com/office/powerpoint/2010/main" val="2723272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80728"/>
            <a:ext cx="6096000" cy="519113"/>
          </a:xfrm>
        </p:spPr>
        <p:txBody>
          <a:bodyPr/>
          <a:lstStyle/>
          <a:p>
            <a:r>
              <a:rPr lang="en-US" dirty="0" err="1" smtClean="0"/>
              <a:t>Isolasjon</a:t>
            </a:r>
            <a:endParaRPr lang="en-US" dirty="0"/>
          </a:p>
        </p:txBody>
      </p:sp>
      <p:sp>
        <p:nvSpPr>
          <p:cNvPr id="3" name="Content Placeholder 2"/>
          <p:cNvSpPr>
            <a:spLocks noGrp="1"/>
          </p:cNvSpPr>
          <p:nvPr>
            <p:ph sz="half" idx="1"/>
          </p:nvPr>
        </p:nvSpPr>
        <p:spPr>
          <a:xfrm>
            <a:off x="1043608" y="1484784"/>
            <a:ext cx="6120680" cy="2296013"/>
          </a:xfrm>
        </p:spPr>
        <p:txBody>
          <a:bodyPr/>
          <a:lstStyle/>
          <a:p>
            <a:r>
              <a:rPr lang="en-US" i="1" dirty="0" err="1" smtClean="0"/>
              <a:t>Langsiktige</a:t>
            </a:r>
            <a:r>
              <a:rPr lang="en-US" i="1" dirty="0" smtClean="0"/>
              <a:t> </a:t>
            </a:r>
            <a:r>
              <a:rPr lang="en-US" i="1" dirty="0" err="1" smtClean="0"/>
              <a:t>konsekvenser</a:t>
            </a:r>
            <a:endParaRPr lang="en-US" i="1" dirty="0" smtClean="0"/>
          </a:p>
          <a:p>
            <a:pPr lvl="1"/>
            <a:r>
              <a:rPr lang="en-US" dirty="0" err="1"/>
              <a:t>Sosial</a:t>
            </a:r>
            <a:r>
              <a:rPr lang="en-US" dirty="0"/>
              <a:t> </a:t>
            </a:r>
            <a:r>
              <a:rPr lang="en-US" dirty="0" err="1" smtClean="0"/>
              <a:t>tilbaketrekning</a:t>
            </a:r>
            <a:endParaRPr lang="en-US" dirty="0"/>
          </a:p>
          <a:p>
            <a:pPr lvl="1"/>
            <a:r>
              <a:rPr lang="en-US" dirty="0" err="1" smtClean="0"/>
              <a:t>Tapt</a:t>
            </a:r>
            <a:r>
              <a:rPr lang="en-US" dirty="0" smtClean="0"/>
              <a:t> </a:t>
            </a:r>
            <a:r>
              <a:rPr lang="en-US" dirty="0" err="1" smtClean="0"/>
              <a:t>sosiale</a:t>
            </a:r>
            <a:r>
              <a:rPr lang="en-US" dirty="0" smtClean="0"/>
              <a:t> </a:t>
            </a:r>
            <a:r>
              <a:rPr lang="en-US" dirty="0" err="1" smtClean="0"/>
              <a:t>ferdigheter</a:t>
            </a:r>
            <a:endParaRPr lang="en-US" dirty="0" smtClean="0"/>
          </a:p>
          <a:p>
            <a:pPr lvl="1"/>
            <a:r>
              <a:rPr lang="en-US" dirty="0" err="1" smtClean="0"/>
              <a:t>Felleskapintoleranse</a:t>
            </a:r>
            <a:endParaRPr lang="en-US" dirty="0" smtClean="0"/>
          </a:p>
          <a:p>
            <a:pPr lvl="1"/>
            <a:r>
              <a:rPr lang="en-US" dirty="0" smtClean="0"/>
              <a:t>PTSD</a:t>
            </a:r>
            <a:endParaRPr lang="en-US" dirty="0"/>
          </a:p>
        </p:txBody>
      </p:sp>
      <p:pic>
        <p:nvPicPr>
          <p:cNvPr id="6" name="Plassholder for innhol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131840" y="3417927"/>
            <a:ext cx="5256584" cy="2961209"/>
          </a:xfrm>
        </p:spPr>
      </p:pic>
      <p:sp>
        <p:nvSpPr>
          <p:cNvPr id="4" name="TextBox 3"/>
          <p:cNvSpPr txBox="1"/>
          <p:nvPr/>
        </p:nvSpPr>
        <p:spPr>
          <a:xfrm>
            <a:off x="167316" y="6286896"/>
            <a:ext cx="2323547" cy="400110"/>
          </a:xfrm>
          <a:prstGeom prst="rect">
            <a:avLst/>
          </a:prstGeom>
          <a:noFill/>
        </p:spPr>
        <p:txBody>
          <a:bodyPr wrap="square" rtlCol="0">
            <a:spAutoFit/>
          </a:bodyPr>
          <a:lstStyle/>
          <a:p>
            <a:pPr algn="l"/>
            <a:r>
              <a:rPr lang="en-US" sz="1000" b="0" dirty="0" err="1" smtClean="0"/>
              <a:t>Shalev</a:t>
            </a:r>
            <a:r>
              <a:rPr lang="en-US" sz="1000" b="0" dirty="0" smtClean="0"/>
              <a:t> </a:t>
            </a:r>
            <a:r>
              <a:rPr lang="en-US" sz="1000" b="0" dirty="0"/>
              <a:t>S. 2008</a:t>
            </a:r>
            <a:r>
              <a:rPr lang="en-US" sz="1000" b="0" dirty="0" smtClean="0"/>
              <a:t>.</a:t>
            </a:r>
          </a:p>
          <a:p>
            <a:pPr algn="l"/>
            <a:r>
              <a:rPr lang="en-US" sz="1000" b="0" dirty="0" err="1" smtClean="0"/>
              <a:t>Grassian</a:t>
            </a:r>
            <a:r>
              <a:rPr lang="en-US" sz="1000" b="0" dirty="0" smtClean="0"/>
              <a:t>. 2006.</a:t>
            </a:r>
            <a:endParaRPr lang="en-US" sz="1000" b="0" dirty="0"/>
          </a:p>
        </p:txBody>
      </p:sp>
      <p:sp>
        <p:nvSpPr>
          <p:cNvPr id="7" name="TekstSylinder 6"/>
          <p:cNvSpPr txBox="1"/>
          <p:nvPr/>
        </p:nvSpPr>
        <p:spPr>
          <a:xfrm>
            <a:off x="167316" y="6611776"/>
            <a:ext cx="4144083" cy="246221"/>
          </a:xfrm>
          <a:prstGeom prst="rect">
            <a:avLst/>
          </a:prstGeom>
          <a:noFill/>
        </p:spPr>
        <p:txBody>
          <a:bodyPr wrap="none" rtlCol="0">
            <a:spAutoFit/>
          </a:bodyPr>
          <a:lstStyle/>
          <a:p>
            <a:pPr algn="l"/>
            <a:r>
              <a:rPr lang="nb-NO" sz="1000" b="0" dirty="0" smtClean="0"/>
              <a:t>Bilde: http</a:t>
            </a:r>
            <a:r>
              <a:rPr lang="nb-NO" sz="1000" b="0" dirty="0"/>
              <a:t>://www.nrk.no/magasin/til-norge-for-a-vere-kriminell-1.11961320</a:t>
            </a:r>
          </a:p>
        </p:txBody>
      </p:sp>
      <p:sp>
        <p:nvSpPr>
          <p:cNvPr id="5" name="TekstSylinder 4"/>
          <p:cNvSpPr txBox="1"/>
          <p:nvPr/>
        </p:nvSpPr>
        <p:spPr>
          <a:xfrm>
            <a:off x="251520" y="6163786"/>
            <a:ext cx="184731" cy="246221"/>
          </a:xfrm>
          <a:prstGeom prst="rect">
            <a:avLst/>
          </a:prstGeom>
          <a:noFill/>
        </p:spPr>
        <p:txBody>
          <a:bodyPr wrap="none" rtlCol="0">
            <a:spAutoFit/>
          </a:bodyPr>
          <a:lstStyle/>
          <a:p>
            <a:endParaRPr lang="nb-NO" sz="1000" b="0" dirty="0"/>
          </a:p>
        </p:txBody>
      </p:sp>
    </p:spTree>
    <p:extLst>
      <p:ext uri="{BB962C8B-B14F-4D97-AF65-F5344CB8AC3E}">
        <p14:creationId xmlns:p14="http://schemas.microsoft.com/office/powerpoint/2010/main" val="3046220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980728"/>
            <a:ext cx="8424936" cy="523220"/>
          </a:xfrm>
        </p:spPr>
        <p:txBody>
          <a:bodyPr/>
          <a:lstStyle/>
          <a:p>
            <a:r>
              <a:rPr lang="nb-NO" dirty="0" smtClean="0"/>
              <a:t>Forebyggingsenhetens bekymringer</a:t>
            </a:r>
            <a:endParaRPr lang="nb-NO" dirty="0"/>
          </a:p>
        </p:txBody>
      </p:sp>
      <p:sp>
        <p:nvSpPr>
          <p:cNvPr id="3" name="Plassholder for innhold 2"/>
          <p:cNvSpPr>
            <a:spLocks noGrp="1"/>
          </p:cNvSpPr>
          <p:nvPr>
            <p:ph idx="1"/>
          </p:nvPr>
        </p:nvSpPr>
        <p:spPr>
          <a:xfrm>
            <a:off x="755576" y="1772816"/>
            <a:ext cx="7200800" cy="4801314"/>
          </a:xfrm>
        </p:spPr>
        <p:txBody>
          <a:bodyPr/>
          <a:lstStyle/>
          <a:p>
            <a:pPr lvl="1"/>
            <a:r>
              <a:rPr lang="nb-NO" dirty="0" smtClean="0"/>
              <a:t>Mye isolasjon i norske fengsler og politiarrester</a:t>
            </a:r>
          </a:p>
          <a:p>
            <a:pPr lvl="1"/>
            <a:r>
              <a:rPr lang="nb-NO" dirty="0"/>
              <a:t>I</a:t>
            </a:r>
            <a:r>
              <a:rPr lang="nb-NO" dirty="0" smtClean="0"/>
              <a:t>nnsatte selv-isolerer seg </a:t>
            </a:r>
            <a:r>
              <a:rPr lang="nb-NO" dirty="0" err="1" smtClean="0"/>
              <a:t>pga</a:t>
            </a:r>
            <a:r>
              <a:rPr lang="nb-NO" dirty="0" smtClean="0"/>
              <a:t> utrygghet i fengsel</a:t>
            </a:r>
          </a:p>
          <a:p>
            <a:pPr lvl="2"/>
            <a:r>
              <a:rPr lang="nb-NO" dirty="0" smtClean="0"/>
              <a:t>Nekter luft- og felleskapstilbud</a:t>
            </a:r>
          </a:p>
          <a:p>
            <a:pPr lvl="1"/>
            <a:r>
              <a:rPr lang="nb-NO" dirty="0" smtClean="0"/>
              <a:t>Psykisk syke innsatte isoleres </a:t>
            </a:r>
            <a:r>
              <a:rPr lang="nb-NO" dirty="0" err="1" smtClean="0"/>
              <a:t>pga</a:t>
            </a:r>
            <a:r>
              <a:rPr lang="nb-NO" dirty="0" smtClean="0"/>
              <a:t> mangelfulle løsninger</a:t>
            </a:r>
          </a:p>
          <a:p>
            <a:pPr lvl="1"/>
            <a:r>
              <a:rPr lang="nb-NO" dirty="0" smtClean="0"/>
              <a:t>Får psykiske syke innsatte tilstrekkelig behandling?</a:t>
            </a:r>
          </a:p>
          <a:p>
            <a:pPr lvl="2"/>
            <a:r>
              <a:rPr lang="nb-NO" dirty="0" smtClean="0"/>
              <a:t>Antall helsefagstillinger i fengsler – er det nok?</a:t>
            </a:r>
          </a:p>
          <a:p>
            <a:pPr lvl="2"/>
            <a:r>
              <a:rPr lang="nb-NO" dirty="0" smtClean="0"/>
              <a:t>Kort innleggelse på spesialisthelsetjeneste – langsiktig behandling?</a:t>
            </a:r>
          </a:p>
          <a:p>
            <a:pPr lvl="2"/>
            <a:r>
              <a:rPr lang="nb-NO" dirty="0" smtClean="0"/>
              <a:t>Mangel på ressurser og løsninger i kriminalomsorgen</a:t>
            </a:r>
          </a:p>
          <a:p>
            <a:pPr lvl="2"/>
            <a:r>
              <a:rPr lang="nb-NO" dirty="0" smtClean="0"/>
              <a:t>Kommunikasjonssvikt mellom fengsel og fengselets helseavdeling</a:t>
            </a:r>
          </a:p>
          <a:p>
            <a:pPr marL="457200" lvl="2" indent="0">
              <a:buNone/>
            </a:pPr>
            <a:endParaRPr lang="nb-NO" sz="2400" dirty="0"/>
          </a:p>
        </p:txBody>
      </p:sp>
    </p:spTree>
    <p:extLst>
      <p:ext uri="{BB962C8B-B14F-4D97-AF65-F5344CB8AC3E}">
        <p14:creationId xmlns:p14="http://schemas.microsoft.com/office/powerpoint/2010/main" val="135734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1268760"/>
            <a:ext cx="7848872" cy="523220"/>
          </a:xfrm>
        </p:spPr>
        <p:txBody>
          <a:bodyPr/>
          <a:lstStyle/>
          <a:p>
            <a:r>
              <a:rPr lang="nb-NO" dirty="0" smtClean="0"/>
              <a:t>Forebyggingsenhetens metodiske utfordringer</a:t>
            </a:r>
            <a:endParaRPr lang="nb-NO" dirty="0"/>
          </a:p>
        </p:txBody>
      </p:sp>
      <p:sp>
        <p:nvSpPr>
          <p:cNvPr id="3" name="Plassholder for innhold 2"/>
          <p:cNvSpPr>
            <a:spLocks noGrp="1"/>
          </p:cNvSpPr>
          <p:nvPr>
            <p:ph idx="1"/>
          </p:nvPr>
        </p:nvSpPr>
        <p:spPr>
          <a:xfrm>
            <a:off x="539552" y="2132856"/>
            <a:ext cx="7128792" cy="3447098"/>
          </a:xfrm>
        </p:spPr>
        <p:txBody>
          <a:bodyPr/>
          <a:lstStyle/>
          <a:p>
            <a:pPr lvl="1"/>
            <a:endParaRPr lang="nb-NO" dirty="0"/>
          </a:p>
          <a:p>
            <a:pPr lvl="1"/>
            <a:r>
              <a:rPr lang="nb-NO" sz="2800" dirty="0" smtClean="0"/>
              <a:t>Identifisere de vi bør snakke med – ikke minst syke og isolerte </a:t>
            </a:r>
          </a:p>
          <a:p>
            <a:pPr lvl="1"/>
            <a:r>
              <a:rPr lang="nb-NO" sz="2800" dirty="0" smtClean="0"/>
              <a:t>Få de mest sårbare i tale</a:t>
            </a:r>
          </a:p>
          <a:p>
            <a:pPr lvl="1"/>
            <a:r>
              <a:rPr lang="nb-NO" sz="2800" dirty="0"/>
              <a:t>Taushetsplikt </a:t>
            </a:r>
            <a:endParaRPr lang="nb-NO" sz="2800" dirty="0" smtClean="0"/>
          </a:p>
          <a:p>
            <a:pPr lvl="1"/>
            <a:r>
              <a:rPr lang="nb-NO" sz="2800" dirty="0" smtClean="0"/>
              <a:t>(Sikkerhet)</a:t>
            </a:r>
          </a:p>
          <a:p>
            <a:pPr lvl="1"/>
            <a:endParaRPr lang="nb-NO" sz="2800" dirty="0"/>
          </a:p>
        </p:txBody>
      </p:sp>
    </p:spTree>
    <p:extLst>
      <p:ext uri="{BB962C8B-B14F-4D97-AF65-F5344CB8AC3E}">
        <p14:creationId xmlns:p14="http://schemas.microsoft.com/office/powerpoint/2010/main" val="2493226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6567488" y="3587750"/>
            <a:ext cx="184150" cy="641350"/>
          </a:xfrm>
          <a:prstGeom prst="rect">
            <a:avLst/>
          </a:prstGeom>
          <a:noFill/>
          <a:ln w="9525">
            <a:noFill/>
            <a:miter lim="800000"/>
            <a:headEnd/>
            <a:tailEnd/>
          </a:ln>
        </p:spPr>
        <p:txBody>
          <a:bodyPr wrap="none">
            <a:spAutoFit/>
          </a:bodyPr>
          <a:lstStyle/>
          <a:p>
            <a:endParaRPr lang="nb-NO">
              <a:solidFill>
                <a:srgbClr val="000000"/>
              </a:solidFill>
            </a:endParaRPr>
          </a:p>
        </p:txBody>
      </p:sp>
      <p:pic>
        <p:nvPicPr>
          <p:cNvPr id="2052" name="Picture 4" descr="http://img.docstoccdn.com/thumb/orig/6332801.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70" t="3966" r="5552" b="69089"/>
          <a:stretch/>
        </p:blipFill>
        <p:spPr bwMode="auto">
          <a:xfrm>
            <a:off x="520700" y="1268760"/>
            <a:ext cx="4497114" cy="208597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xQTEhUUExQWFhUWFyAbGRgYGCAeGBwbHR8aHRscHBgcHCggHRwlHBweITEiJSkrLi4uFx8zODMsNygtLiwBCgoKDg0OGxAQGywkICUsLCwsLCwsLCwsLC8sLCwsLCwsLCwsLCwsLCwsLCwsLCwsLCwsLCwsLCwsLCwsLCwsLP/AABEIAQwAvAMBIgACEQEDEQH/xAAbAAACAwEBAQAAAAAAAAAAAAAFBgMEBwIBAP/EAEgQAAEDAgQDBQUFBQYFAgcAAAECAxEABAUSITEGQVETImFxgTKRobHBBxQjQtFSYnLh8BUkM5Ky8UNzgqLCJWMXNFODk7PS/8QAGgEAAwEBAQEAAAAAAAAAAAAAAAECAwQFBv/EACoRAAICAgIBBAAGAwEAAAAAAAABAhESIQMxQQQiUWEFEzJxgZEUQrEV/9oADAMBAAIRAxEAPwB7swAlwAaykj/KT9KuYa6kpVqB3Dqdt9yemtVLXvLcH7Q9xIH60tcePlLbCEaIcGoHMDVIPhG9eHCOTo1k6Vh+/wCIrVCtXpITByNqVrAEyNN9dK9wvHbZ7Kht9GaR3VgtnQKGgVudfhVbCODGCygufiKKQokkhOokABJ033qrin2dtqBLBLa+QJKmyeQOsp89a2cOOzJTn2NTSe/EHQmQfAp99TNgafwn3FSaTuCMXdKzZvk9o3OQqkq7shSCTvAOYeVOUzt0IHodawnDB0axlkrJEtgpSDy0/wCyqrqZQRuFlQPlAT9IqwRCfLX/ALK4UmU6HUD4kk1FFFmYdA/d+An9a8txClT4/NVfAEur00A0PWRVHiF1xDThaSSrKAI3ElUmPI03pFQjlJR+Qi3A16g0m8YY8tpaENd1QRJVHUxAB/h3qHDOL1JAbuEkgaFY9qP3k1zxlah8puGCHE5QlQTqUwTBI35xWc+TJXHtHr+l9F+T6mK9Qvb4fj6BuE8RuocHaKK0E6ydp0JHvrQs8sukGd/9Iisvw3C3HlhKQQJ1J0Ec9/CmfGeMbe2SptCu2VABDZ0BAAMrPdG3jR6dTnaK/G48EJRwpPzQ3ByENqOnsT6kCpEDvHxVHw/nWPYj9od04IQENJEbDMdNR3lfoKY+CsSxJ1aVPAFlRHecTkJ8U5RKtOoiux8DijwFyW6Hq3XsIjvK+Z/WrK1/P6iqlvJ5fmX8/wCVWFD5z8jWCNDzSSY12+VcPKAieahHoRXrSjt5V0ROX+I/+VNdAeNfl/hBr1pWo8U/WvWVd7ySP/L9K8bTqP4frSA8/PHLIqfeBSLx21+O3GwZSB6KXT64rVQ5hH1NJXGqD2yP+UP9S6uKEHLFsKUsgx3on0bM0F4iwL7wy2lB/EQgKT4mEjL4SPmKZbJsDMNAcxPwT9Kr4eo90nmgr+CY+VZxbTtA1kqYpcN8UoaAZflOXQL6CfZWPDrTcvG7VCc5uGsvMhY/06yfdVPFeFGH4C0wvKAVpgK2O52OvWkbE/s4eSfwVpdBUUgK7qtNdTty8K6k+OTtmOM4ojwzFu3xht1IIDj2g/dgpk+JGvrWtdiBljqo+prErfD7uzWHEtuIWkqGbJmSDqDqJHWrzXHl6k6uJVHJSB9IrTk486xIhPHs13JISOv6CvEI7qiep+FZvh32juBQ7VhKo5oUU8gPZOYcuopjteO7ZwRnLSif+KO7ruM4kD1rnlwzRsuSLGtPtnpA+VeK9kHxSPiKEN4pmU3tlI1UCCgwkiAoabnrUOMcU29uD2iu9IhA1UYUToOmg1OmtRTui/FlzE8DZdSS4kTJ7w0Vv1/WkHHbBFookv5UkeyP8U/u5QfiYFVsX47feBS0OxbM7GVnU/m2T6D1pZsLB19RDaCojVSie6PFazoNOprT/Ei3lPRvw/iXPxe3jd/T3/RNiPELiwUIJQ3sRMqV/Gvc+Q0qvheCuvjMkBLYOrizlbHgDEk+CQaNW+HMMaqi4d8ZDCT5buHzgeFMPD76bl3srkZgsdw7ZCNgkDQCOUcqJephx+3j7OmP4X6jki+f1Fpd/f8AQR4L4UskgOBYuHQN1CAk+DfLzMmnJ5GqfHQe6k294PdaOe2WTGwJyrHrsaZcFQ8Wmy//AIkydNY13jc+NZfmym6kZc/puHjjnwztfHlF1gaH+M/OpUbT1H6VAkRPmT867b9hI8BUrZytHoHeHx9P9xXXKfE/WvGBKnD4x8BXL4OQAb5v1q60I5QvvL6AD/zqZO4qNKPa8dP9X612DCR4ATU0MgeVDqv+X8lfzpa40Ku3TlAjsxv/ABKppcTKz/DHvIpf4nTLqT+4OX7yq0gILoTMkfvCfNI1+FePtBCVRoUtkDySlX617ZJ7itvaI06DQfAV242CVzsRl94/nWSAkbXmKz0AHvTP1FcoRqmT+dRHjOb6fKpmm4SfGJ9wT9K4KZCY0hR9faH1mqA8s9oOmqjppuon5GqOKYSy5GZptclR7yAdkmBMTvrRZTYM+OlcqHs+vyotoQor4Ms3CYaCSR+RSh+zuJI5mhOJ/Z61s264k6+0AsaGNhlOscjT8y1AJ55gPSR+tL3HeNpt2zCgHVIIQOcnnHIAa6+FaQnO6TJlGPbM/wADsLpm7TbtPIHa6Zs0snu5ilSf245aHXQ1DxVgyLd/I6tSVKTnzp/EQQdOZCxr1zVQwJhanOyQgrC/ygwdNQsK/IpO+bzB3pgxTgC8KitKu3gx3l/iaAftaGJ612Wk6Zgra0QcK4bYkzdXaYnRACkA/wAS1AR5D30X4paCIDLiFW59hLRGVPgQnQnxOutJ1xgdw3otlxIG/dJHvAiiFo1ktW+q3Fr9BlQP9Jrm9bT47TPW/A2/8pRr5L7eCPqb7VLZ7PLmzcoGs9aJ8D4eXH88wG9Y5kmQK5a4yXbuG2W2lbSYbBkhQBABnkrWeldcNXv3R58kFQQhRgc8h5ekmuOXp/y3H7PZ/wDSn6ng51pY9fsaYk5p6A/SK9WqD6j60v4DxRbvohDiQr9lXdVrvod/SjjytR5iuiSa7PmU0+j0I2HjNeBOn/Sk+6urdUmfEj3GPpULDuqRzIGnTf8ASoTQyS05nqT9K+J0SfE/WubQ6eIJNdyNuhHxMUZWhnakx7/1qJ8d1fl9P51K5sTXx5+YoEcLTBUesRQXHkd9O/sD5qo68Rt5fOheLNyob+z9TVR7A5cuS2lISlSypzLCeQI1UfLeiIHe9fkAKqWKe9MRpPqdPgAPfUgXqTPX/VHyFZIGWyd/66V4o7fxUv4hxjatKV+JnUD7LYzHaNT7I18aUsU+05QkMMga6KdMmSf2U6fGtY8UpMhziac1MCd5PzP0oZiXENtbgds8hJ5JmVH/AKRrWZrVjF4krPbZI5Q0n02JpPu7ZTa1JcBSoHvBWh9Z3roh6deWZy5ddD9jP2jrUMlsnIJP4ihKzrpCdk+utBcCwR++cKpJBPfeXJGvjzPgNvCjvBv2dhaUvXfsmCloaEjlnO+vStPt7ZKEBCEhKQICUiAB4Crcow1EFBy3IC4Hw+1atlLQkqylSj7StevSOVG2tBERrXSW426Ae6ss42Ln31YSVaAEBJOkJkkAdN/SuWUmts2jG9I1FKNxWb8YWzi7lUNrKQEpBCTHiZjqabeDMd+8swsjtUQF+PRQ8/nVXg7F3nnblLygoNqhPdAgZlDceVKfFGaST7Ov0fqZem5HOr1QKxT7OkuqW4l5SVrObVIIkzp6UJfsim8U0dM3cKo07yIn3ma0EcQ22fL2yCZy6HSek7VfU0CZgE1XIskt9MXpfUfkZ2ryVGaf/DB0bPtk+KT+tGOHeDrlhxJVdnswQciJIMfxaAeQmmnF8VbtkZ3DpsANVE9AKXsO48bW4ELbU2CYCpB3/aHKtJct6ZxR4l2ivj3GZtLhxnsQtIhWbPBhQk6QeZovinEDbVqLtCe0ScoABg6nqRyNAMUs0O4vkWApK0AEeHZq/wB6XcRDls3cWS5KcwU2ekEGfIpHvmud+WbqN0atYIBSFxBWkKPqBpXb7QGvUp+Cv50u3fGDNqENOJcKg2j2QI1T1KhXeD8ZsXToZQhwKIJBVljTXkomqbXgmmMPI+nyFeoVqfMfIV8swPdXzad/MfIfpUJsR88dR5iqOINAqEzt9TV51Mx5/KvlonlTTYAexUcxk7mR0yyQI88s+tLv2kXqm7VKUEjtXChZH7KZMep+VMOHNEBKf2UpG/IEx8KmxvCUXNuppfMyFc0q1gijiaUrYTWqMb4fwhd06GkEJEZlE7JSIn11AArUsB4SYt9UoC181r1V+g9NKz1ywvcNdK0tkxoFhGdtSTrqOX0r5X2g3yu6ChBO+VvvfEmu+WUv0vRyxqPZrN8600nO6sQkTqYTp05TWc4KyMTxNT6k/hIhREflTo2D4k6nyoRaYFf365X2qhPtvEhKfIHfyArVOG8IasmgyhQUs6rOmZR56bwBoPAVDrjRpuf7BsJ+ddAV4n614tUAnoJrGl2aHSaRb5P/AKy1p6/9ChBp4aVIHiJpGxRKji7RCVFIKZUEnKJSdzEVMnpfuXDtlLH7ReHXabhofhLO3nqpHruKE2t4fut+pJIzrb8wFOGR7tK1DGsMRcMraXsoaHmDyI8aWOFOE1sJfTchC0OJAIkqmCTqD6GnKDT11sIy1szwmRvvvW0YCVG2Zz+12aZ9woS1wNaJUFwsgEEJKu7PLTemJSoMeHypLjcLsc5qXRnf2kEm5QFeyGgU9JKlBX0pTdB09+4rYMZwdq6TkcBlPsqSYUJ6H6UJsOBGG3AtS1uZdQlUASNpga1EuGUnfgqHIoqiFjBnvvdvcFIypaSFkqAMhCgRl35irfF/DH3vIpCglxOknYpPIxzB1FMTn0NURjdv/wDXZ/8AyJ/WtGoLTM7bdiJiNu4cUyttodU22nuLICSAgA6nzpuwc3WeHrdhpEHVtUqnkIgaUJxDhVq8fW+m5VCjH4WUgQAIzSatYRwki3dQ6l95ZSCAlREGRGunjUPyNu0MjiJEeXw1ruomHM0EcwD7xUgP0qF0I5WdfX6Gu0bVC4rX1+hqRA0oXYMoRCp6/QKq2E7DofpVZoyY6yfp9asNpJPtHTkNvWhIbOkp18h8/wDavGmEhSiEiZ3jWpgn41GokbCfD0quiaAvF9041aOrbkKIGo3AkAn471U4OwO1yt3DZUt2DmWVmZI7wKZgUVxnFW7cJ7UEpcOWAJ05zyikt8NJu0Kw9RGb2kCQmZ00PI6yPChSS7LS0PC8bZD4tiT2qthBjad9thXt/i7DKktOLyqc9kQTMmOQ60m8T3PY4il46hASY5nQg/OhfEeM/en2XEpKAiAATP5gZ8qeVBgaNiuLs20F1RTm0AAJJjwHnU2GYih9vtGiSmSNRBkeFJX2kJLj7TYEw2VQBJ1V0Hgmpfs2dUhTrKwRsoAiCOR08RBqlL3ULD22GeD8UdeD3bEEoXCYSBpr0qTijG1WymQlCVB1cKJMRttQ3g55Da7kKWkSsRJA5q61B9o7oKbZaCFAOHUajlzoUm4DcVnQ9VCoSPGDXaNh5V5Wk3fgzR80mJ86yzHOKrxFw6hL0JQ4oAZEbAmNSma1VNYrj6f75ceLq/may5HUVRpx7ex74Ex9657RL0KyRCgAN5kEDSedIuAs2nbuC8IDYmNSJVm/d15Ux8D8SZXEWxbQlKjAUkEHNH5tTM9dKFYNdptn7guWqnsyzl7m0KVr3h40lumV1aNC4eYt0MTagdkqVAgkyeZ72u4omR7IoLw7jBuW3PwFMhEABQiZBJjQUYb5UpGZFh6YQPAR7tKnJ29K5tm4QkdK6W3NRTXQFe5UB6qifiKtM7VWu0d0/wASY94q0gaaihJgyjYKCkoVzKfgTUjbgSXFKICQJJOwHen5VxaIhMDkAB5CKHcaWqlWTwRvlkgcwDJHumnEbKzPHFut5DTedRUvLmAhInzM/CmaIk0A4Ou7dduhLISClPeTHeB5k9ZOs+Ndpxom+VaFIgN5806nQaVdC8hh5lDiMq0hSTuCJFVrDBLdhRU00lKiN9SY8CdhQ/GMUcaurRpEZHVHPprptB9aXcR4zuEPOISlrKhZGqTJAPXNTc0lsai30FcQwZ5eIofCQWk5ZJI2gg6b8694wwFy5UypkJGUKCiTEagiNNedEOFsdF22qU5VJIzCdNdiPDSrNrijS3lMJUS41KlDKQPeRB9qq768itp18C+05nxo/wDtsx8B/wD3VjEsPfGItvMpJQQntDMADUGevd19KGJ4ps2nlPJt3O1XIUokazE7qjl05U2YLjSX2S9BbSCQcxGw5zTjjLX8jeSBy+DWSpSlLc7xJOo5knTTxqnxNw2ssNNWycwS4VHMRzB5nxq7cca2iTAUpcc0pJHvMVT4z4gft3GQzGVaSTKZO+nlpQ8aYJytFBeG4rA/FOnRwD5Jp1XMo06z4d39aQXeL7vRIyZjyDck+k+tMHB+IXTqnPvIIAAy/h5es+fKs009Kxyi1tjM2ZpBxPgF119xwPoAWsqgoOkmetC8Ct7u6Kwi4UkoAJzLVzJGkeVNP3V+zsnip8rcnMFamJgR3pq1U1tBTi9M54c4JRbOB1bnaLHs6BKUnrHMxTOV7xyEj1n9KytnjO7QqS4FjmFpEeUgCtKwXEE3DSXU6ZhqOhBII99KMk1SFJNbZbbXmA8qzfH3cUZLz2dSGEqOUdwwkqATpE860oCKXftAV/cXR1KB/wB6aT+wj2LOEt4rctJdbuQEqn2oB0MHTIaYkcSNWraGrp7O+kd8pBVrrvA00iuuE1lvDUq6IWr4qNZMsKUoqMkqJJPMzvUy9pajk2baziDdw3nZWFiRtuNRuNxREVi3DN4tm6aUjSVBKhyUk6a+/wCFbSmiOyJxxIUbDz+hpbxXjD7u+ppxklAiFAxOmuitD6Gj7bup8CY901KptK0DMkK02ImlAXRm+CM9tfpdtWi02FSr9kCDmB5ak7Ci908GsYClkJSpsJk7apMa/wAQA9acm4CdAAAYgbbxQniDh5u7SMxKVjZQHI7gg7iqxKyVlDGlJXiFmAQSkLJg7TEfKk3GWpff2EOK89SaeuH+EkWy+0Ky4uIBIgCfAc/Oh1zwStx1xanwkLUTCUSQDykmplxyaKjKKI+AMTRJYDQQsjMVgzmI6z/tU2HtgYw/1Lc/Bui+BcOs2veTKlxGdW8dABAA8qCYS92mL3ChqlLZHuDafnPuq6aSTZNpt0COFLwsrdi3ceJOmRM5YJ3MaUW44vlKZt0ZS320lSTuIyiD5FXwqlgLV/bdp2duVBxUyo+ewzCr+NYVdXVuhxxsJeaUSEJO6TG2p70jrRvGtlOsrYew/hm2bQkdkhRA1UoSSee9FUgdB4Uks8XvpAQpglYEapUCdN8sUz8P3TrjQU8jIuTIiNJ0IHlWkZRb1ozlFrsT0j/1kdM5/wD11oRNKjHDzovzcnKEZ1H2tYKYGkfWmkqExRFuKd/IT7RleDWbKs/a3Jt4OkKAzSTPnB+dMeJuMpwx1pl3tg2ACqZVqqRNXxwZac8583D51K9wwyWFstEoDhEqnMe6Z5mojBpVopyTdmSSN9d9BWucF2SmrRCViFGVEdMxJg+MVFhPB1uwoLOZxY2K9h5JGlT8X4gtm2UtowvMkAwDudd9NqmPHgrY5Tz0g0ao4hZtvIU26MySQcs9NRt4isvPGF6Ne3J8ChEf6R860Th/EVv2qHlgBakqOg00Jg+u9SpXsmUXEIW1mhLfZJSAgCMvKDuPjWbYlwPcNrPZDtUTpBAUByBBPxFTYNiuKXQV2LiYSQCSlAidt09Kd8NDyGEi4UFPa5lJ23UREAcoFD2rZVuIncKcIPB9Dj6ezDZzASCVHlIGwnX0rRWxHvqFCNZ6z/Xwru3UCJHU/AkUutImTb2yvbEZZH5iT76ttjQDoIoalwJSANIVl9VH9DVxtcjzV9aUXTBo8aX3DOkE/PT4VZFQpT7Xn9BUjgq0ySSgHFHEDdpkzoUvNMQQNo3k+NHqgftELIK0JVG2ZIMeU1p+pAqT2Ji+Jbi4lFswROmeSojyJhI95opwfw6bRK3HVStQ1gzlSJMTzPM0zBAAgADyrlwSCk7ERTjBIbl4QvL44teXaHyQfrXNpxow66hpKXJWrKCQABy11oTxxgzFvbpW02EnOEkiZgg/pTBwzh7X3dhYabCy0k5sgzTAMzHWi5udWhtQxsGY9xgGFlppOdSNFKUdAekDc1LwnxX95WWnEpS5GYZZyqHPfmKS+KbVSLp1J2zFQnorUH4x6VBwkFi+tiJ/xCP+nKZms48ks6NHxrGxpvOO3EOFAaRCVKSZJmAY3qW8wU4kUXKFhCSnLlUCSCkqB+NLV9YOrefyCQhayocwnPvG9aJwretLYSlrTIIKZ7wPMnrJ1mqg3N4zFNKG4iBZcPdtcuW+ZIU3PeKTBggbTTJiCXMNs/w1JKi7vl01BnSfCvuHx/6lcde9801b+0RsqtR4OD5GpUVGDl5BtuSQRvL1abIvCM4azbaTAO1LeO3qnsKS44ZUViSNNlHlRReIIOGkhSf8HLEicwERHnQ6xw1y6w1ttBSCXCZVtAUroKqW9L4JSr+xbwe1t0LAvkuJzQUEn8MiBExqR8K1JKU9n3Iy5YGXaI0iOVUFYM27btsvhKyhITI3CkiJSdxSyuxvMOnspuLYnVH50zpoBsfEaeFKmkDeQJ4Qwx1ba1NXf3cZ4KeZIA13GmselaHh7JDKEFztVJEKX1PWlxjgG2KUlRdBI1Gbbw23o5glg1boysyUlRJJMmZAPyqfoTdl95yElY2SCfdNfWQ7s8lHMPXX51yUwCOWs+pr6wns0a/lT/pFLti8FS2aJmQP8QqHl7I+Aq6y2QNRrP0pQ414iXbhDLJCVqBUVcwJIETpqRS3gfGVwhxPaOlxBPeCoOngRtUJbLpvo1BFyhKiFLSCTsVAbadanbGm8671kfFVslV89oCVKECJJkJ99aJwbaONWyUuAgySEkyUpMQP5cprSL3XwTKNKw0rTU9D9K4VcoG6k+8Vzf2odbW2SQFpKSRvrWd49wi0y5boSpZDrmUk5dBptpvrzqpWloUUn2aQ0+k7KBjeDO+1SSCd9RSPilojC2FfdyrM8oAqVrAAMxAEb0mYddracDzaznnqe8OYOuo86b5MdMceO+jUeK8IVdMBtJCTnCpVMQJ6UQwm1LTLbZMlCAmQNDAialtHw4hKxspII9daF8Q8SN20JIK3CJCB06k8tavS9zJVvRzxBw81dQSSladAsdOhGxFeYBwyzbKzJlbn7atx4ADQUPwDiV64e7NTIQgg6jNIIHUiKs8QcYNWjoaUhalFIV3YiDPU+FJON5jal+ki4fwN5m6edcyZHCuADJ1VmE6VU4hw1y0X96tQMv8AxEco56fs/Kj2BcQtXQOQKSQASFDkefSr1vdtu5si0rAOUwZE9DVJRapfwGUk9gnh5u3c/vTSSFuSFEk78xBMbjcUUxOyQ80ptc5VD1HQiqeLXgat3uxKAplEhMaJ00keVLWB3OI3SUuJcQG88HQDQHvCMvSk3TxS7Cn2Vnvs7JWP7wMvinvfOJ8aeMOs0stJaR7KAAJ3PU0ncbCL+0PUp+C6e1CpSStIJNurOFI6f1pFRtGIB6CfPap6pdr+Jk6JBPvrOToEdq1A80mvSnvAcpP61xbLnLP7IrpxYGQ/vH5KpKuwPrp3QabqA+OvwqSzRCY5DQemlQFPejkg/MCpbNyU+p+ZpeQfRm/2nWhS82vXKpvLPikqMe4zS1hlqp11CECSpQ25Dn6VqzzSLhPZvALQoA+OaVAweXs1ZwjBGLYnsWwkkanc+Umkuy8qQs2+FJuL67GZSFoylCxukwBMelGrXGHWVhq7TuYS8kdxR5A9FUbbIkaQTJP8z61KtIIgwR41eq0S3fZ0DS3xUgl+07qjDsmATHs6k8hTHFcNqkU/BKBnFGEfeWSnTMDmTPXmPUUj2HCFwpQCm+zT+ZSlDQeABPKtRmvia1fHF7Y1yNKkcsNBCQlIgJEDyFZ9iTiEYtL8dnIMq2Hd7k+Gb41oeal3ibhtN2QQotuJEZokEdCPD60cm1oUHT2Hu2REhSY6yI99Zf8AaeJvExr+CDprpLn6VfH2eunQvIA8Ar5cqKYlg7xxC2cSjM0hsIWokRs4kjKTJ0UPfUyk5qmq2Wqi7TJuAsGDbQeK0rLiRGXYJ6TzM1BwC5C7pHRyfiofSimDYQu2eWELH3dQkIMkpV0HhSeq8fsb19SWFLS4o/lVlUJkEEDfU0ajWvkLyvYbvF/i4mmNCyFeuU0M4Ns2ghDy7tTZCyey7UJQYOkpPI0S4dYfuXLl19pTSHmwiNj00nXbnFXmeDLMGSFLV4rM6eAiim3dA2qoDfaI8EXNq4dQnvGN4CknSr1nx8068hpLTkrUEgkp589DTFeu26Cnti2DHdzxMeE1MsNoGYhCQNZIAA9abju77JvRR4jxn7qhCinNncSiJj2tz6VeLQ7XNzKY9AT+tDMUwMXLrLinD2bZzBsAQo6EEmiQV31eQj4zWcqBELDUoQRyI9wJrpSJLY6Ek+40AxrjBmzUGcq3FASrLACZ11J332FRXnEyHrN963UUuIRsRCkkEemx9aWh0xmvEwk9cyfmK9sUjIKzLAeNrntUIeIcbWoJPdAUJ0BBAA3itTaGnqfmaVW7BppUCcOQMqU89T8VfqaJsJ01/oSYodZq8NcvzK6Jp/SoXYMrye0TGxzA+EAfpUy1H4/WuUGDHVRHzNdn602I6UqJrhsR7/6+deqM+/6V2BE+f6VSQC1jeKOtXts2lX4bntCB+1G/qK9d4tS3eLt3QEoBAC55lIPeHIa70P44dKLizUN+0I9Mzf8AOqd7Yofxd5lY7q2uW6VBCIUKtN+CqVDJd42pF+1bQns3G82bWZ7/AKR3R76p8K4o4u4vUOrJDbsIBIgDMsQPSKVmLd+2xC2bfUVJSuG1cihUjQ77nUHarFpw6i7vrxC1KTkczQmNZJ3mj3WFKg9geKuOYhct9pLaUnIn8ogoE6b8664U4jcubZ9xeULaJiBpGQEaT1mhfDlkm2xVbKJy9noSddUoV+tA8KxUWf3xlaVd/MlMD8wzAEydoI18KalS39jaX/BwRxQpFg1cuIzqWrKQnu6yoTz6UXXjaBafeh7PZ5gPH9n36UmXDR/sdqeTkjylUUMcuHRbpsSIJdBif2oIT5ZlTTc6f8IShY78OcQLubV51aUoKFKEJJIgISrc85JpH4IxDsrpBJ0c7i5P7Xsk/wDVH+aj+CWykWmINNBSlBxSEgak6BM+7WvMawZTeGMkJyuNwpXWTO58CR7ql5VkNVtHn2pNZvu4AkkqT78sfOqDuNrNjc2lxIebSEpzbqEjTXcj4ii3ECVXbdm4hClBRClQJjVEyeWxq9xrwwbgBxoDtRoQTAUPPqKeL20Ca0mGsKdllrxbT78orts96T0r3DrYoZaQod5CEg+YABqYp38x9KiSdkGQ8d2akXrpOzkLSZ3EAfAio8AYV2F8uDk7HKTyzFSSB7prV3sOaeSEvNpWExGYTXT+HMlvsOzSGlaFIEDrGlOMU1ZTn4M54Vw9tm6ZFymQ6gLZV+TN0I2nkJ5x1rUkae+gfEeBIetwynulA/DOpKSBp47aVY4bU8bdHbhPaRConlprpvG9DpaFL3bMxxPi28buHQl6EocUlKcoywFGJBkk0Swb7RnkqAuEIWk7qQClY8Ykg+WlK2Nuf3l8R/xl/wCpVV24moLaN1exFpKEuqcSltUQomAcw0361Ezi9srRL7ZKjoM4kk7DelHGGyMHYCtCCg+8qj4EVxwZgrDiW3C7D2cnswpP5TI7sTsKPNEpasfgYEmAAT7ta4tb1tzNkWleU65VAwfGKVcRbXf3S2AsoYYIzxzPj47gTI0NMmE4O1bghpMTuZkmNqtENUSXOHNulJcQFlBlJPI6a/CoU4G194NzBLpETOgERt5UH4zvnWy32a1JkGcpGsEbyK+4Lx519S23YUUic8Qd4g+P6GrjOLeNDxaVjO86lOqiAJ3Mb+tC8Pw5lLjr7JzOOHvkKkbzETAoR9pb0W6E/tODfoAaW/s/xYMv9mowh3TaAFj2T67e6iU/dQ1HVj3iX3Zgm4eSlKlHKXMpKtoAkSdhXFre2dyqUqZcWOoGb4iapfaP/wDKA/8AuJ+tZK64QU5TlMyCNCD1BGopSeMqCMbVm08R4MbljsUqDfeGsaACdgKhVwyhT7L6lHM0kAgAQspEAnn/AEKDYrxM+3h9q+gpzuEBUiZ0VqPd8as8R4i7/Z7LqVlC1lBJScu6VEitJOP9CSehisMMQypxSJ/FWVqkz3j0qa7ZS4hSFiUqEEUscE48p1JadUS4BmSpW6k+PiPlVHEcfdcsHlEAK7Xs+7I00n6ilmsbDB2XhxRZWg7FqVBJ9lAJSJOozExv40yYVfJfaQ6kEJWJAO486DcOcM27TaCW0rcKQSpQB31gToAKYW0gCAAAOQ0HuoSklsJV4PEivSK6ivopUySs6k93L1HukV64jbzmp4rlQqcRooXLRAGswnWecR+lfYa4VJUY3WY8qlvz3fnVTCwrKrpm08oH1msn2WujMrvhO6duHClqEqdXClKCRGZRnrt4U1YF9n6EKCrhQcI1CEjuz4k6n4UwIkZgOhjzzLFXc0aqMAJknYCDqZ8qLBsBfaJpZnb/ABEfOgXDmOWLQaHZK+8AZSsJHtGQTObx6U6OYlbkHM60RvqpJHzrxm4tFKASphSjsBkJnwppbsV6oD4a8m2vrhDkJD5C0KOx3kHxkn3VHxJjrzTn4DjSkqgJSBmXMa7dT40x4lhjT6crqcwGx2I8jVXDOG7dhWZCJV+0oyR5TVuLrsSkuwJxYjMbZLglakEECdVEJETOgCjPurrhK9ZZKrdaS27m1KtlHlry8jV/iLCXH3GFNx+GolUmNJSdNNdjV3HMDaukwsQoeyse0PfuPCmovJtFZKqYvccp7S5tWYJBMqEaQVAEH0mu+MeG2k2/aMNpbLRk5RGmx92/pRLhxi7aWpp8pcaSO45Pe8o39+3jRW/uGkoIdWhIWCnvECZGu++hqml58k5dITMexYXGGJVPfDiUqHPMJB9+/rS9gnBr9wpJUktt81K0JH7qTqfPanTh9qzswqLtCiuJzOJjTYgA6edM6SCQQQQRI8tNaKTaseVaQj/aRbJatLdtAhKFwkeASRUnE5jCrf8A+3/pNHeJcC+9pQkryBBJ2mZEdahxvAFO2jVuhaZQU95W0JBGw57UNN3+wJqkKSsMWy1bXjRM5QVDkFa6n907UWwLDDcWVwjZRdzJ6ZoBHpOlMFqllm3TbvuNEpRCgSACPInau2n7a3aLiClLRVqpJKhJ05TQuNLfigc9UL2HcRNlhVtcrUy4lJTng7DSZ5KoHZWS7i4CWXnlNTKlqURAGpO+g5CnM2VlfS4AlwjQqEpM9DtNeYcu0cS7aW8JOUheVJBH5SZUNTNTjdWxqVdBZWIspEF1sR1WJ+dd2l+25PZrSuN8pBisz4l4abt3bdttSz2qoUVET7SRpCRGiqe8A4eatM/ZlZzxOcg7dIAqlJ/BLSS7DNQvHl/W4qWuVCaTZKKOItkpVG8EDziprBsAKH7xqre4kyCUqeaSoTIKwCNI1E+NdYcvNnOhBWcpBkRCefnNQlsvdHCUAQPFXxJP1rrFrUusONoIC1tlIJ272k1ClMKJnQE/En6/KrpIAR/XI1HQGVcQ8MOWaErWptQUrLCZnYnmB0pi4X4WdC2Lgqby6KjXNBHlA3qb7U1fgs/83n/Cf1pm4cVNqx/yk/IU6VjyeIk8V4y61cuJQ44mFCAFQAMqfGmfgvE3H2lFzXKqEr/a0nl0pSxjClXOIvNpUAYzJnUSEogHzmmXhfiAT91fQGX0aZQISr+Hx50RVO2EuqKPHLqvvDTaXFJzBI0JAErInQ0Y4dwBVutS1Pl2UxGumoPNR+VAeOkIVeMJcOVJSnMrmE5jJ8KMcM21q24rsLhTqlJjKVAwBrIAA61a/Uwf6StxXxQ7bvhtoJICAVSJMknny0HxonieGN3zTSipSUxnGWNZA3oarAVXFxcrebITENHNEkCAYB8BvVngm7zW6mye80SI5gHUD01HpT23T8i1WhW4Z4Zbui6FlSMhgZY1Bka6eFH+P09lh6UhSu6ttMgwYGm4rn7PGVpDxUkpkpiQRPtda7+1E/3A/wDMR86SSURydzIfs8xebNztFElmSSTrlIKhqT4EUrWV2py6bWSoZ3QT3jE5gSN4iDXGJpNot1puA2+hJ8chhQA16kj1otiOHi3/ALOB0VmlXmpSSfdIHpUtt/wVq39k/GCGVX6Uv/4eVOcjeNdNBRPEWmRhsW89kFDLP8Wu9Vcau+yxIudktwBEEJSTunyir2MvquLIww4glwDJHegGZgVT/wBhW9AThq4Va3SULPceCdeRzaoPvkVZ4CTN3cq8DP8AnJq5jWCLdsmVBKu2bQBA9ojTTzmD7644Awp5lx1TqFIzJEZuZkk86IxaaXgbaabO+MUzeWQ/en/uR+lONVn7Bpa0rWgKWj2SdxrOlWTVUlbMm7KmI3qWGVOK2SJ8zyFZqON7lDpWVBbc6twIjok7zHjT/wAT4cX7Zbafa0I8SNYrPcK4Lfedh1BbbBlRVGonUCJk1lK70aQxxBmO2C7m/eQynMVKKgDAEQDJnatO4Ow421slpagVAkmNhOsAncDrSerC+1ur1TS+zfYcSptU6cwUEdDoPdTdw7jinmcziFIcCihYy6Zk6Ky/uzPxqloJb6AWI8bsMuuNKbdlCokRB5zv1NF8Gx9m8SC2qC3qpKgQqOscxpyrM+K3Iunhzz9PAUZ4Iwt5LhfKFJbS2syoET3ToJ36+lSKkaBh97b3neSEuBsx3kbKPTMOlTYbiTb2cMnRtWRXdIgjkJ3FA/s8GW1JjVTh+ASKGYFiKmre7dQAVB4ETt3iB18alsVB9HD5Tequy6ACNU5eWUDVU+E1FxTa2rzIuFkqS2Qc7RBURMZc3ST6VZwjF/vFqtZgLCVBYGwMHbwil5p4f2MemaPe4D9aaY0hgt7S2vUh8tk6ZBmJBgdRPjU1pZWbDoDYbQ6dAM3f8omaHcIOK+4LKdVDOR5xpFfcDoZLQWAC+Se0J9uZPXbTpVp6E12EbriBDd23bFKypYEKAGXWTrrP5TQqyLNtiK209qV3GpHd7MTmX59ffQrie/LWJoWEZyhKe6NzovwPWo7HEy/ijK1Nlsq2SreAlWuoB1p5DUdD5/aLJV2aXUFYMZAsZpG4iZ0qjxJaMPtdjcuBCSQR3wknL0ms5xG/7K/ccG6HyY8J1+E159p18HLoAEFKG0geau8T7iKTkGAz8Z/dWvupcaW7lRCFJWBIRkIzH83L3nrXdpiaMReaS5bLSESpK8+gIggEBMGSKFccGbewPPsfmlqm7h29uHIDrAbbyDKoKkk6R3eka1VvJiaqNly0x1hx0tJX+ICRBBExoYJGtL3G+N3DDraWVBIUiToDrMc6T7hLgcdfRMMuySPyypWvlpXfEePfeVNKIhSUZVdCZmRrtUPkbRa40maNifEbVsUB3NKkg91M/KqCuO7Xq5/k/nRO5wRh8IU62FEIA3I0ieRpP/sC3XibluUQ2GcwAURB01mZ51Usn0yUojrgmJouG+1bzZSSNRB030q6o0OwqwbtW1NtAhAVOpJMqjmavKMCf62qJS0TWyPMcwPIz9Ir4qUQTEGf6/rxqO5GiY3n/wAk1I3qaiykU02qQ4cqEJLiVFZCYKiDpmPPfnUPZu7JUBG+nPnVxZAVP7h9J/2rxlzeev0FFjEDCFTir2gMBZ16wgU6P94KT+0lSR4SkihFpg7SHlPpzdosd45jGp1025CirQnmd+vp9a1aIsTMF4kNilTL7SsyTI1AMnrJ1GkyOtR4alScLfWrTO8mOkAo28JmtANulcZhPmAfnX13YNvILTicyNDlkgd06bGpaGpGe2j5stVn8K6t5B/eKZH+VRjyNEcGsXH8I7JoAqLvNUDRQO9OVxgjDjSGltJU23GRJnuwIEGZ20qeww1plGRpAQmZgbSdzQkPID4Ag2Nl/eSE5VEqIOYQpWmw13pMxi9auLtr7glQcUqSR3RMjWOQiZ5ajStQurNt1JbcQlSDukiQY1GnnUdjhbLUhpptud8qQJ8yBrVUTkARhDpxT7yQOyCcoMiZyR7PSTXdzgbq8SbupR2aExqTm2UNBHjTMEDpXwSOgooLMjew77xd36R7aQtaPNK0yPUE0HFolVm9cEyQ6htJPWJPwyj0rcEWyEqKkoSFHchIBM7yY1rwWyAICExO2URPWOtOkPMQcbwh67YsexTmSm3GY5gAJS3AknXY0WwOxxBLjfbOJDSdCnMPZggCAn68qa22wnQCB/W3SpKMadicnVCXwMzP3sOJMFzKQoRI73XcGgGO8HvpWfu6C40rvDvJlPgZIrUor2limtjzdlJLmVIB3AAjxilRsK/thxeVWTsICspyzCdM0RTxX1GIsgcXBpvBUOR6SOXhXKrkHNorb9k+FE6+qcPsMihcL2MHQHkeoPSvEPmfZV/lP6UQr6lgkGQFSFKE5VjukbHeP5mo3g6D3UKiBy8BRtwV42qRRSKzZ//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nb-NO">
              <a:solidFill>
                <a:srgbClr val="000000"/>
              </a:solidFill>
            </a:endParaRPr>
          </a:p>
        </p:txBody>
      </p:sp>
      <p:sp>
        <p:nvSpPr>
          <p:cNvPr id="7" name="AutoShape 8" descr="data:image/jpeg;base64,/9j/4AAQSkZJRgABAQAAAQABAAD/2wCEAAkGBxQTEhUUExQWFhUWFyAbGRgYGCAeGBwbHR8aHRscHBgcHCggHRwlHBweITEiJSkrLi4uFx8zODMsNygtLiwBCgoKDg0OGxAQGywkICUsLCwsLCwsLCwsLC8sLCwsLCwsLCwsLCwsLCwsLCwsLCwsLCwsLCwsLCwsLCwsLCwsLP/AABEIAQwAvAMBIgACEQEDEQH/xAAbAAACAwEBAQAAAAAAAAAAAAAFBgMEBwIBAP/EAEgQAAEDAgQDBQUFBQYFAgcAAAECAxEABAUSITEGQVETImFxgTKRobHBBxQjQtFSYnLh8BUkM5Ky8UNzgqLCJWMXNFODk7PS/8QAGgEAAwEBAQEAAAAAAAAAAAAAAAECAwQFBv/EACoRAAICAgIBBAAGAwEAAAAAAAABAhESIQMxQQQiUWEFEzJxgZEUQrEV/9oADAMBAAIRAxEAPwB7swAlwAaykj/KT9KuYa6kpVqB3Dqdt9yemtVLXvLcH7Q9xIH60tcePlLbCEaIcGoHMDVIPhG9eHCOTo1k6Vh+/wCIrVCtXpITByNqVrAEyNN9dK9wvHbZ7Kht9GaR3VgtnQKGgVudfhVbCODGCygufiKKQokkhOokABJ033qrin2dtqBLBLa+QJKmyeQOsp89a2cOOzJTn2NTSe/EHQmQfAp99TNgafwn3FSaTuCMXdKzZvk9o3OQqkq7shSCTvAOYeVOUzt0IHodawnDB0axlkrJEtgpSDy0/wCyqrqZQRuFlQPlAT9IqwRCfLX/ALK4UmU6HUD4kk1FFFmYdA/d+An9a8txClT4/NVfAEur00A0PWRVHiF1xDThaSSrKAI3ElUmPI03pFQjlJR+Qi3A16g0m8YY8tpaENd1QRJVHUxAB/h3qHDOL1JAbuEkgaFY9qP3k1zxlah8puGCHE5QlQTqUwTBI35xWc+TJXHtHr+l9F+T6mK9Qvb4fj6BuE8RuocHaKK0E6ydp0JHvrQs8sukGd/9Iisvw3C3HlhKQQJ1J0Ec9/CmfGeMbe2SptCu2VABDZ0BAAMrPdG3jR6dTnaK/G48EJRwpPzQ3ByENqOnsT6kCpEDvHxVHw/nWPYj9od04IQENJEbDMdNR3lfoKY+CsSxJ1aVPAFlRHecTkJ8U5RKtOoiux8DijwFyW6Hq3XsIjvK+Z/WrK1/P6iqlvJ5fmX8/wCVWFD5z8jWCNDzSSY12+VcPKAieahHoRXrSjt5V0ROX+I/+VNdAeNfl/hBr1pWo8U/WvWVd7ySP/L9K8bTqP4frSA8/PHLIqfeBSLx21+O3GwZSB6KXT64rVQ5hH1NJXGqD2yP+UP9S6uKEHLFsKUsgx3on0bM0F4iwL7wy2lB/EQgKT4mEjL4SPmKZbJsDMNAcxPwT9Kr4eo90nmgr+CY+VZxbTtA1kqYpcN8UoaAZflOXQL6CfZWPDrTcvG7VCc5uGsvMhY/06yfdVPFeFGH4C0wvKAVpgK2O52OvWkbE/s4eSfwVpdBUUgK7qtNdTty8K6k+OTtmOM4ojwzFu3xht1IIDj2g/dgpk+JGvrWtdiBljqo+prErfD7uzWHEtuIWkqGbJmSDqDqJHWrzXHl6k6uJVHJSB9IrTk486xIhPHs13JISOv6CvEI7qiep+FZvh32juBQ7VhKo5oUU8gPZOYcuopjteO7ZwRnLSif+KO7ruM4kD1rnlwzRsuSLGtPtnpA+VeK9kHxSPiKEN4pmU3tlI1UCCgwkiAoabnrUOMcU29uD2iu9IhA1UYUToOmg1OmtRTui/FlzE8DZdSS4kTJ7w0Vv1/WkHHbBFookv5UkeyP8U/u5QfiYFVsX47feBS0OxbM7GVnU/m2T6D1pZsLB19RDaCojVSie6PFazoNOprT/Ei3lPRvw/iXPxe3jd/T3/RNiPELiwUIJQ3sRMqV/Gvc+Q0qvheCuvjMkBLYOrizlbHgDEk+CQaNW+HMMaqi4d8ZDCT5buHzgeFMPD76bl3srkZgsdw7ZCNgkDQCOUcqJephx+3j7OmP4X6jki+f1Fpd/f8AQR4L4UskgOBYuHQN1CAk+DfLzMmnJ5GqfHQe6k294PdaOe2WTGwJyrHrsaZcFQ8Wmy//AIkydNY13jc+NZfmym6kZc/puHjjnwztfHlF1gaH+M/OpUbT1H6VAkRPmT867b9hI8BUrZytHoHeHx9P9xXXKfE/WvGBKnD4x8BXL4OQAb5v1q60I5QvvL6AD/zqZO4qNKPa8dP9X612DCR4ATU0MgeVDqv+X8lfzpa40Ku3TlAjsxv/ABKppcTKz/DHvIpf4nTLqT+4OX7yq0gILoTMkfvCfNI1+FePtBCVRoUtkDySlX617ZJ7itvaI06DQfAV242CVzsRl94/nWSAkbXmKz0AHvTP1FcoRqmT+dRHjOb6fKpmm4SfGJ9wT9K4KZCY0hR9faH1mqA8s9oOmqjppuon5GqOKYSy5GZptclR7yAdkmBMTvrRZTYM+OlcqHs+vyotoQor4Ms3CYaCSR+RSh+zuJI5mhOJ/Z61s264k6+0AsaGNhlOscjT8y1AJ55gPSR+tL3HeNpt2zCgHVIIQOcnnHIAa6+FaQnO6TJlGPbM/wADsLpm7TbtPIHa6Zs0snu5ilSf245aHXQ1DxVgyLd/I6tSVKTnzp/EQQdOZCxr1zVQwJhanOyQgrC/ygwdNQsK/IpO+bzB3pgxTgC8KitKu3gx3l/iaAftaGJ612Wk6Zgra0QcK4bYkzdXaYnRACkA/wAS1AR5D30X4paCIDLiFW59hLRGVPgQnQnxOutJ1xgdw3otlxIG/dJHvAiiFo1ktW+q3Fr9BlQP9Jrm9bT47TPW/A2/8pRr5L7eCPqb7VLZ7PLmzcoGs9aJ8D4eXH88wG9Y5kmQK5a4yXbuG2W2lbSYbBkhQBABnkrWeldcNXv3R58kFQQhRgc8h5ekmuOXp/y3H7PZ/wDSn6ng51pY9fsaYk5p6A/SK9WqD6j60v4DxRbvohDiQr9lXdVrvod/SjjytR5iuiSa7PmU0+j0I2HjNeBOn/Sk+6urdUmfEj3GPpULDuqRzIGnTf8ASoTQyS05nqT9K+J0SfE/WubQ6eIJNdyNuhHxMUZWhnakx7/1qJ8d1fl9P51K5sTXx5+YoEcLTBUesRQXHkd9O/sD5qo68Rt5fOheLNyob+z9TVR7A5cuS2lISlSypzLCeQI1UfLeiIHe9fkAKqWKe9MRpPqdPgAPfUgXqTPX/VHyFZIGWyd/66V4o7fxUv4hxjatKV+JnUD7LYzHaNT7I18aUsU+05QkMMga6KdMmSf2U6fGtY8UpMhziac1MCd5PzP0oZiXENtbgds8hJ5JmVH/AKRrWZrVjF4krPbZI5Q0n02JpPu7ZTa1JcBSoHvBWh9Z3roh6deWZy5ddD9jP2jrUMlsnIJP4ihKzrpCdk+utBcCwR++cKpJBPfeXJGvjzPgNvCjvBv2dhaUvXfsmCloaEjlnO+vStPt7ZKEBCEhKQICUiAB4Crcow1EFBy3IC4Hw+1atlLQkqylSj7StevSOVG2tBERrXSW426Ae6ss42Ln31YSVaAEBJOkJkkAdN/SuWUmts2jG9I1FKNxWb8YWzi7lUNrKQEpBCTHiZjqabeDMd+8swsjtUQF+PRQ8/nVXg7F3nnblLygoNqhPdAgZlDceVKfFGaST7Ov0fqZem5HOr1QKxT7OkuqW4l5SVrObVIIkzp6UJfsim8U0dM3cKo07yIn3ma0EcQ22fL2yCZy6HSek7VfU0CZgE1XIskt9MXpfUfkZ2ryVGaf/DB0bPtk+KT+tGOHeDrlhxJVdnswQciJIMfxaAeQmmnF8VbtkZ3DpsANVE9AKXsO48bW4ELbU2CYCpB3/aHKtJct6ZxR4l2ivj3GZtLhxnsQtIhWbPBhQk6QeZovinEDbVqLtCe0ScoABg6nqRyNAMUs0O4vkWApK0AEeHZq/wB6XcRDls3cWS5KcwU2ekEGfIpHvmud+WbqN0atYIBSFxBWkKPqBpXb7QGvUp+Cv50u3fGDNqENOJcKg2j2QI1T1KhXeD8ZsXToZQhwKIJBVljTXkomqbXgmmMPI+nyFeoVqfMfIV8swPdXzad/MfIfpUJsR88dR5iqOINAqEzt9TV51Mx5/KvlonlTTYAexUcxk7mR0yyQI88s+tLv2kXqm7VKUEjtXChZH7KZMep+VMOHNEBKf2UpG/IEx8KmxvCUXNuppfMyFc0q1gijiaUrYTWqMb4fwhd06GkEJEZlE7JSIn11AArUsB4SYt9UoC181r1V+g9NKz1ywvcNdK0tkxoFhGdtSTrqOX0r5X2g3yu6ChBO+VvvfEmu+WUv0vRyxqPZrN8600nO6sQkTqYTp05TWc4KyMTxNT6k/hIhREflTo2D4k6nyoRaYFf365X2qhPtvEhKfIHfyArVOG8IasmgyhQUs6rOmZR56bwBoPAVDrjRpuf7BsJ+ddAV4n614tUAnoJrGl2aHSaRb5P/AKy1p6/9ChBp4aVIHiJpGxRKji7RCVFIKZUEnKJSdzEVMnpfuXDtlLH7ReHXabhofhLO3nqpHruKE2t4fut+pJIzrb8wFOGR7tK1DGsMRcMraXsoaHmDyI8aWOFOE1sJfTchC0OJAIkqmCTqD6GnKDT11sIy1szwmRvvvW0YCVG2Zz+12aZ9woS1wNaJUFwsgEEJKu7PLTemJSoMeHypLjcLsc5qXRnf2kEm5QFeyGgU9JKlBX0pTdB09+4rYMZwdq6TkcBlPsqSYUJ6H6UJsOBGG3AtS1uZdQlUASNpga1EuGUnfgqHIoqiFjBnvvdvcFIypaSFkqAMhCgRl35irfF/DH3vIpCglxOknYpPIxzB1FMTn0NURjdv/wDXZ/8AyJ/WtGoLTM7bdiJiNu4cUyttodU22nuLICSAgA6nzpuwc3WeHrdhpEHVtUqnkIgaUJxDhVq8fW+m5VCjH4WUgQAIzSatYRwki3dQ6l95ZSCAlREGRGunjUPyNu0MjiJEeXw1ruomHM0EcwD7xUgP0qF0I5WdfX6Gu0bVC4rX1+hqRA0oXYMoRCp6/QKq2E7DofpVZoyY6yfp9asNpJPtHTkNvWhIbOkp18h8/wDavGmEhSiEiZ3jWpgn41GokbCfD0quiaAvF9041aOrbkKIGo3AkAn471U4OwO1yt3DZUt2DmWVmZI7wKZgUVxnFW7cJ7UEpcOWAJ05zyikt8NJu0Kw9RGb2kCQmZ00PI6yPChSS7LS0PC8bZD4tiT2qthBjad9thXt/i7DKktOLyqc9kQTMmOQ60m8T3PY4il46hASY5nQg/OhfEeM/en2XEpKAiAATP5gZ8qeVBgaNiuLs20F1RTm0AAJJjwHnU2GYih9vtGiSmSNRBkeFJX2kJLj7TYEw2VQBJ1V0Hgmpfs2dUhTrKwRsoAiCOR08RBqlL3ULD22GeD8UdeD3bEEoXCYSBpr0qTijG1WymQlCVB1cKJMRttQ3g55Da7kKWkSsRJA5q61B9o7oKbZaCFAOHUajlzoUm4DcVnQ9VCoSPGDXaNh5V5Wk3fgzR80mJ86yzHOKrxFw6hL0JQ4oAZEbAmNSma1VNYrj6f75ceLq/may5HUVRpx7ex74Ex9657RL0KyRCgAN5kEDSedIuAs2nbuC8IDYmNSJVm/d15Ux8D8SZXEWxbQlKjAUkEHNH5tTM9dKFYNdptn7guWqnsyzl7m0KVr3h40lumV1aNC4eYt0MTagdkqVAgkyeZ72u4omR7IoLw7jBuW3PwFMhEABQiZBJjQUYb5UpGZFh6YQPAR7tKnJ29K5tm4QkdK6W3NRTXQFe5UB6qifiKtM7VWu0d0/wASY94q0gaaihJgyjYKCkoVzKfgTUjbgSXFKICQJJOwHen5VxaIhMDkAB5CKHcaWqlWTwRvlkgcwDJHumnEbKzPHFut5DTedRUvLmAhInzM/CmaIk0A4Ou7dduhLISClPeTHeB5k9ZOs+Ndpxom+VaFIgN5806nQaVdC8hh5lDiMq0hSTuCJFVrDBLdhRU00lKiN9SY8CdhQ/GMUcaurRpEZHVHPprptB9aXcR4zuEPOISlrKhZGqTJAPXNTc0lsai30FcQwZ5eIofCQWk5ZJI2gg6b8694wwFy5UypkJGUKCiTEagiNNedEOFsdF22qU5VJIzCdNdiPDSrNrijS3lMJUS41KlDKQPeRB9qq768itp18C+05nxo/wDtsx8B/wD3VjEsPfGItvMpJQQntDMADUGevd19KGJ4ps2nlPJt3O1XIUokazE7qjl05U2YLjSX2S9BbSCQcxGw5zTjjLX8jeSBy+DWSpSlLc7xJOo5knTTxqnxNw2ssNNWycwS4VHMRzB5nxq7cca2iTAUpcc0pJHvMVT4z4gft3GQzGVaSTKZO+nlpQ8aYJytFBeG4rA/FOnRwD5Jp1XMo06z4d39aQXeL7vRIyZjyDck+k+tMHB+IXTqnPvIIAAy/h5es+fKs009Kxyi1tjM2ZpBxPgF119xwPoAWsqgoOkmetC8Ct7u6Kwi4UkoAJzLVzJGkeVNP3V+zsnip8rcnMFamJgR3pq1U1tBTi9M54c4JRbOB1bnaLHs6BKUnrHMxTOV7xyEj1n9KytnjO7QqS4FjmFpEeUgCtKwXEE3DSXU6ZhqOhBII99KMk1SFJNbZbbXmA8qzfH3cUZLz2dSGEqOUdwwkqATpE860oCKXftAV/cXR1KB/wB6aT+wj2LOEt4rctJdbuQEqn2oB0MHTIaYkcSNWraGrp7O+kd8pBVrrvA00iuuE1lvDUq6IWr4qNZMsKUoqMkqJJPMzvUy9pajk2baziDdw3nZWFiRtuNRuNxREVi3DN4tm6aUjSVBKhyUk6a+/wCFbSmiOyJxxIUbDz+hpbxXjD7u+ppxklAiFAxOmuitD6Gj7bup8CY901KptK0DMkK02ImlAXRm+CM9tfpdtWi02FSr9kCDmB5ak7Ci908GsYClkJSpsJk7apMa/wAQA9acm4CdAAAYgbbxQniDh5u7SMxKVjZQHI7gg7iqxKyVlDGlJXiFmAQSkLJg7TEfKk3GWpff2EOK89SaeuH+EkWy+0Ky4uIBIgCfAc/Oh1zwStx1xanwkLUTCUSQDykmplxyaKjKKI+AMTRJYDQQsjMVgzmI6z/tU2HtgYw/1Lc/Bui+BcOs2veTKlxGdW8dABAA8qCYS92mL3ChqlLZHuDafnPuq6aSTZNpt0COFLwsrdi3ceJOmRM5YJ3MaUW44vlKZt0ZS320lSTuIyiD5FXwqlgLV/bdp2duVBxUyo+ewzCr+NYVdXVuhxxsJeaUSEJO6TG2p70jrRvGtlOsrYew/hm2bQkdkhRA1UoSSee9FUgdB4Uks8XvpAQpglYEapUCdN8sUz8P3TrjQU8jIuTIiNJ0IHlWkZRb1ozlFrsT0j/1kdM5/wD11oRNKjHDzovzcnKEZ1H2tYKYGkfWmkqExRFuKd/IT7RleDWbKs/a3Jt4OkKAzSTPnB+dMeJuMpwx1pl3tg2ACqZVqqRNXxwZac8583D51K9wwyWFstEoDhEqnMe6Z5mojBpVopyTdmSSN9d9BWucF2SmrRCViFGVEdMxJg+MVFhPB1uwoLOZxY2K9h5JGlT8X4gtm2UtowvMkAwDudd9NqmPHgrY5Tz0g0ao4hZtvIU26MySQcs9NRt4isvPGF6Ne3J8ChEf6R860Th/EVv2qHlgBakqOg00Jg+u9SpXsmUXEIW1mhLfZJSAgCMvKDuPjWbYlwPcNrPZDtUTpBAUByBBPxFTYNiuKXQV2LiYSQCSlAidt09Kd8NDyGEi4UFPa5lJ23UREAcoFD2rZVuIncKcIPB9Dj6ezDZzASCVHlIGwnX0rRWxHvqFCNZ6z/Xwru3UCJHU/AkUutImTb2yvbEZZH5iT76ttjQDoIoalwJSANIVl9VH9DVxtcjzV9aUXTBo8aX3DOkE/PT4VZFQpT7Xn9BUjgq0ySSgHFHEDdpkzoUvNMQQNo3k+NHqgftELIK0JVG2ZIMeU1p+pAqT2Ji+Jbi4lFswROmeSojyJhI95opwfw6bRK3HVStQ1gzlSJMTzPM0zBAAgADyrlwSCk7ERTjBIbl4QvL44teXaHyQfrXNpxow66hpKXJWrKCQABy11oTxxgzFvbpW02EnOEkiZgg/pTBwzh7X3dhYabCy0k5sgzTAMzHWi5udWhtQxsGY9xgGFlppOdSNFKUdAekDc1LwnxX95WWnEpS5GYZZyqHPfmKS+KbVSLp1J2zFQnorUH4x6VBwkFi+tiJ/xCP+nKZms48ks6NHxrGxpvOO3EOFAaRCVKSZJmAY3qW8wU4kUXKFhCSnLlUCSCkqB+NLV9YOrefyCQhayocwnPvG9aJwretLYSlrTIIKZ7wPMnrJ1mqg3N4zFNKG4iBZcPdtcuW+ZIU3PeKTBggbTTJiCXMNs/w1JKi7vl01BnSfCvuHx/6lcde9801b+0RsqtR4OD5GpUVGDl5BtuSQRvL1abIvCM4azbaTAO1LeO3qnsKS44ZUViSNNlHlRReIIOGkhSf8HLEicwERHnQ6xw1y6w1ttBSCXCZVtAUroKqW9L4JSr+xbwe1t0LAvkuJzQUEn8MiBExqR8K1JKU9n3Iy5YGXaI0iOVUFYM27btsvhKyhITI3CkiJSdxSyuxvMOnspuLYnVH50zpoBsfEaeFKmkDeQJ4Qwx1ba1NXf3cZ4KeZIA13GmselaHh7JDKEFztVJEKX1PWlxjgG2KUlRdBI1Gbbw23o5glg1boysyUlRJJMmZAPyqfoTdl95yElY2SCfdNfWQ7s8lHMPXX51yUwCOWs+pr6wns0a/lT/pFLti8FS2aJmQP8QqHl7I+Aq6y2QNRrP0pQ414iXbhDLJCVqBUVcwJIETpqRS3gfGVwhxPaOlxBPeCoOngRtUJbLpvo1BFyhKiFLSCTsVAbadanbGm8671kfFVslV89oCVKECJJkJ99aJwbaONWyUuAgySEkyUpMQP5cprSL3XwTKNKw0rTU9D9K4VcoG6k+8Vzf2odbW2SQFpKSRvrWd49wi0y5boSpZDrmUk5dBptpvrzqpWloUUn2aQ0+k7KBjeDO+1SSCd9RSPilojC2FfdyrM8oAqVrAAMxAEb0mYddracDzaznnqe8OYOuo86b5MdMceO+jUeK8IVdMBtJCTnCpVMQJ6UQwm1LTLbZMlCAmQNDAialtHw4hKxspII9daF8Q8SN20JIK3CJCB06k8tavS9zJVvRzxBw81dQSSladAsdOhGxFeYBwyzbKzJlbn7atx4ADQUPwDiV64e7NTIQgg6jNIIHUiKs8QcYNWjoaUhalFIV3YiDPU+FJON5jal+ki4fwN5m6edcyZHCuADJ1VmE6VU4hw1y0X96tQMv8AxEco56fs/Kj2BcQtXQOQKSQASFDkefSr1vdtu5si0rAOUwZE9DVJRapfwGUk9gnh5u3c/vTSSFuSFEk78xBMbjcUUxOyQ80ptc5VD1HQiqeLXgat3uxKAplEhMaJ00keVLWB3OI3SUuJcQG88HQDQHvCMvSk3TxS7Cn2Vnvs7JWP7wMvinvfOJ8aeMOs0stJaR7KAAJ3PU0ncbCL+0PUp+C6e1CpSStIJNurOFI6f1pFRtGIB6CfPap6pdr+Jk6JBPvrOToEdq1A80mvSnvAcpP61xbLnLP7IrpxYGQ/vH5KpKuwPrp3QabqA+OvwqSzRCY5DQemlQFPejkg/MCpbNyU+p+ZpeQfRm/2nWhS82vXKpvLPikqMe4zS1hlqp11CECSpQ25Dn6VqzzSLhPZvALQoA+OaVAweXs1ZwjBGLYnsWwkkanc+Umkuy8qQs2+FJuL67GZSFoylCxukwBMelGrXGHWVhq7TuYS8kdxR5A9FUbbIkaQTJP8z61KtIIgwR41eq0S3fZ0DS3xUgl+07qjDsmATHs6k8hTHFcNqkU/BKBnFGEfeWSnTMDmTPXmPUUj2HCFwpQCm+zT+ZSlDQeABPKtRmvia1fHF7Y1yNKkcsNBCQlIgJEDyFZ9iTiEYtL8dnIMq2Hd7k+Gb41oeal3ibhtN2QQotuJEZokEdCPD60cm1oUHT2Hu2REhSY6yI99Zf8AaeJvExr+CDprpLn6VfH2eunQvIA8Ar5cqKYlg7xxC2cSjM0hsIWokRs4kjKTJ0UPfUyk5qmq2Wqi7TJuAsGDbQeK0rLiRGXYJ6TzM1BwC5C7pHRyfiofSimDYQu2eWELH3dQkIMkpV0HhSeq8fsb19SWFLS4o/lVlUJkEEDfU0ajWvkLyvYbvF/i4mmNCyFeuU0M4Ns2ghDy7tTZCyey7UJQYOkpPI0S4dYfuXLl19pTSHmwiNj00nXbnFXmeDLMGSFLV4rM6eAiim3dA2qoDfaI8EXNq4dQnvGN4CknSr1nx8068hpLTkrUEgkp589DTFeu26Cnti2DHdzxMeE1MsNoGYhCQNZIAA9abju77JvRR4jxn7qhCinNncSiJj2tz6VeLQ7XNzKY9AT+tDMUwMXLrLinD2bZzBsAQo6EEmiQV31eQj4zWcqBELDUoQRyI9wJrpSJLY6Ek+40AxrjBmzUGcq3FASrLACZ11J332FRXnEyHrN963UUuIRsRCkkEemx9aWh0xmvEwk9cyfmK9sUjIKzLAeNrntUIeIcbWoJPdAUJ0BBAA3itTaGnqfmaVW7BppUCcOQMqU89T8VfqaJsJ01/oSYodZq8NcvzK6Jp/SoXYMrye0TGxzA+EAfpUy1H4/WuUGDHVRHzNdn602I6UqJrhsR7/6+deqM+/6V2BE+f6VSQC1jeKOtXts2lX4bntCB+1G/qK9d4tS3eLt3QEoBAC55lIPeHIa70P44dKLizUN+0I9Mzf8AOqd7Yofxd5lY7q2uW6VBCIUKtN+CqVDJd42pF+1bQns3G82bWZ7/AKR3R76p8K4o4u4vUOrJDbsIBIgDMsQPSKVmLd+2xC2bfUVJSuG1cihUjQ77nUHarFpw6i7vrxC1KTkczQmNZJ3mj3WFKg9geKuOYhct9pLaUnIn8ogoE6b8664U4jcubZ9xeULaJiBpGQEaT1mhfDlkm2xVbKJy9noSddUoV+tA8KxUWf3xlaVd/MlMD8wzAEydoI18KalS39jaX/BwRxQpFg1cuIzqWrKQnu6yoTz6UXXjaBafeh7PZ5gPH9n36UmXDR/sdqeTkjylUUMcuHRbpsSIJdBif2oIT5ZlTTc6f8IShY78OcQLubV51aUoKFKEJJIgISrc85JpH4IxDsrpBJ0c7i5P7Xsk/wDVH+aj+CWykWmINNBSlBxSEgak6BM+7WvMawZTeGMkJyuNwpXWTO58CR7ql5VkNVtHn2pNZvu4AkkqT78sfOqDuNrNjc2lxIebSEpzbqEjTXcj4ii3ECVXbdm4hClBRClQJjVEyeWxq9xrwwbgBxoDtRoQTAUPPqKeL20Ca0mGsKdllrxbT78orts96T0r3DrYoZaQod5CEg+YABqYp38x9KiSdkGQ8d2akXrpOzkLSZ3EAfAio8AYV2F8uDk7HKTyzFSSB7prV3sOaeSEvNpWExGYTXT+HMlvsOzSGlaFIEDrGlOMU1ZTn4M54Vw9tm6ZFymQ6gLZV+TN0I2nkJ5x1rUkae+gfEeBIetwynulA/DOpKSBp47aVY4bU8bdHbhPaRConlprpvG9DpaFL3bMxxPi28buHQl6EocUlKcoywFGJBkk0Swb7RnkqAuEIWk7qQClY8Ykg+WlK2Nuf3l8R/xl/wCpVV24moLaN1exFpKEuqcSltUQomAcw0361Ezi9srRL7ZKjoM4kk7DelHGGyMHYCtCCg+8qj4EVxwZgrDiW3C7D2cnswpP5TI7sTsKPNEpasfgYEmAAT7ta4tb1tzNkWleU65VAwfGKVcRbXf3S2AsoYYIzxzPj47gTI0NMmE4O1bghpMTuZkmNqtENUSXOHNulJcQFlBlJPI6a/CoU4G194NzBLpETOgERt5UH4zvnWy32a1JkGcpGsEbyK+4Lx519S23YUUic8Qd4g+P6GrjOLeNDxaVjO86lOqiAJ3Mb+tC8Pw5lLjr7JzOOHvkKkbzETAoR9pb0W6E/tODfoAaW/s/xYMv9mowh3TaAFj2T67e6iU/dQ1HVj3iX3Zgm4eSlKlHKXMpKtoAkSdhXFre2dyqUqZcWOoGb4iapfaP/wDKA/8AuJ+tZK64QU5TlMyCNCD1BGopSeMqCMbVm08R4MbljsUqDfeGsaACdgKhVwyhT7L6lHM0kAgAQspEAnn/AEKDYrxM+3h9q+gpzuEBUiZ0VqPd8as8R4i7/Z7LqVlC1lBJScu6VEitJOP9CSehisMMQypxSJ/FWVqkz3j0qa7ZS4hSFiUqEEUscE48p1JadUS4BmSpW6k+PiPlVHEcfdcsHlEAK7Xs+7I00n6ilmsbDB2XhxRZWg7FqVBJ9lAJSJOozExv40yYVfJfaQ6kEJWJAO486DcOcM27TaCW0rcKQSpQB31gToAKYW0gCAAAOQ0HuoSklsJV4PEivSK6ivopUySs6k93L1HukV64jbzmp4rlQqcRooXLRAGswnWecR+lfYa4VJUY3WY8qlvz3fnVTCwrKrpm08oH1msn2WujMrvhO6duHClqEqdXClKCRGZRnrt4U1YF9n6EKCrhQcI1CEjuz4k6n4UwIkZgOhjzzLFXc0aqMAJknYCDqZ8qLBsBfaJpZnb/ABEfOgXDmOWLQaHZK+8AZSsJHtGQTObx6U6OYlbkHM60RvqpJHzrxm4tFKASphSjsBkJnwppbsV6oD4a8m2vrhDkJD5C0KOx3kHxkn3VHxJjrzTn4DjSkqgJSBmXMa7dT40x4lhjT6crqcwGx2I8jVXDOG7dhWZCJV+0oyR5TVuLrsSkuwJxYjMbZLglakEECdVEJETOgCjPurrhK9ZZKrdaS27m1KtlHlry8jV/iLCXH3GFNx+GolUmNJSdNNdjV3HMDaukwsQoeyse0PfuPCmovJtFZKqYvccp7S5tWYJBMqEaQVAEH0mu+MeG2k2/aMNpbLRk5RGmx92/pRLhxi7aWpp8pcaSO45Pe8o39+3jRW/uGkoIdWhIWCnvECZGu++hqml58k5dITMexYXGGJVPfDiUqHPMJB9+/rS9gnBr9wpJUktt81K0JH7qTqfPanTh9qzswqLtCiuJzOJjTYgA6edM6SCQQQQRI8tNaKTaseVaQj/aRbJatLdtAhKFwkeASRUnE5jCrf8A+3/pNHeJcC+9pQkryBBJ2mZEdahxvAFO2jVuhaZQU95W0JBGw57UNN3+wJqkKSsMWy1bXjRM5QVDkFa6n907UWwLDDcWVwjZRdzJ6ZoBHpOlMFqllm3TbvuNEpRCgSACPInau2n7a3aLiClLRVqpJKhJ05TQuNLfigc9UL2HcRNlhVtcrUy4lJTng7DSZ5KoHZWS7i4CWXnlNTKlqURAGpO+g5CnM2VlfS4AlwjQqEpM9DtNeYcu0cS7aW8JOUheVJBH5SZUNTNTjdWxqVdBZWIspEF1sR1WJ+dd2l+25PZrSuN8pBisz4l4abt3bdttSz2qoUVET7SRpCRGiqe8A4eatM/ZlZzxOcg7dIAqlJ/BLSS7DNQvHl/W4qWuVCaTZKKOItkpVG8EDziprBsAKH7xqre4kyCUqeaSoTIKwCNI1E+NdYcvNnOhBWcpBkRCefnNQlsvdHCUAQPFXxJP1rrFrUusONoIC1tlIJ272k1ClMKJnQE/En6/KrpIAR/XI1HQGVcQ8MOWaErWptQUrLCZnYnmB0pi4X4WdC2Lgqby6KjXNBHlA3qb7U1fgs/83n/Cf1pm4cVNqx/yk/IU6VjyeIk8V4y61cuJQ44mFCAFQAMqfGmfgvE3H2lFzXKqEr/a0nl0pSxjClXOIvNpUAYzJnUSEogHzmmXhfiAT91fQGX0aZQISr+Hx50RVO2EuqKPHLqvvDTaXFJzBI0JAErInQ0Y4dwBVutS1Pl2UxGumoPNR+VAeOkIVeMJcOVJSnMrmE5jJ8KMcM21q24rsLhTqlJjKVAwBrIAA61a/Uwf6StxXxQ7bvhtoJICAVSJMknny0HxonieGN3zTSipSUxnGWNZA3oarAVXFxcrebITENHNEkCAYB8BvVngm7zW6mye80SI5gHUD01HpT23T8i1WhW4Z4Zbui6FlSMhgZY1Bka6eFH+P09lh6UhSu6ttMgwYGm4rn7PGVpDxUkpkpiQRPtda7+1E/3A/wDMR86SSURydzIfs8xebNztFElmSSTrlIKhqT4EUrWV2py6bWSoZ3QT3jE5gSN4iDXGJpNot1puA2+hJ8chhQA16kj1otiOHi3/ALOB0VmlXmpSSfdIHpUtt/wVq39k/GCGVX6Uv/4eVOcjeNdNBRPEWmRhsW89kFDLP8Wu9Vcau+yxIudktwBEEJSTunyir2MvquLIww4glwDJHegGZgVT/wBhW9AThq4Va3SULPceCdeRzaoPvkVZ4CTN3cq8DP8AnJq5jWCLdsmVBKu2bQBA9ojTTzmD7644Awp5lx1TqFIzJEZuZkk86IxaaXgbaabO+MUzeWQ/en/uR+lONVn7Bpa0rWgKWj2SdxrOlWTVUlbMm7KmI3qWGVOK2SJ8zyFZqON7lDpWVBbc6twIjok7zHjT/wAT4cX7Zbafa0I8SNYrPcK4Lfedh1BbbBlRVGonUCJk1lK70aQxxBmO2C7m/eQynMVKKgDAEQDJnatO4Ow421slpagVAkmNhOsAncDrSerC+1ur1TS+zfYcSptU6cwUEdDoPdTdw7jinmcziFIcCihYy6Zk6Ky/uzPxqloJb6AWI8bsMuuNKbdlCokRB5zv1NF8Gx9m8SC2qC3qpKgQqOscxpyrM+K3Iunhzz9PAUZ4Iwt5LhfKFJbS2syoET3ToJ36+lSKkaBh97b3neSEuBsx3kbKPTMOlTYbiTb2cMnRtWRXdIgjkJ3FA/s8GW1JjVTh+ASKGYFiKmre7dQAVB4ETt3iB18alsVB9HD5Tequy6ACNU5eWUDVU+E1FxTa2rzIuFkqS2Qc7RBURMZc3ST6VZwjF/vFqtZgLCVBYGwMHbwil5p4f2MemaPe4D9aaY0hgt7S2vUh8tk6ZBmJBgdRPjU1pZWbDoDYbQ6dAM3f8omaHcIOK+4LKdVDOR5xpFfcDoZLQWAC+Se0J9uZPXbTpVp6E12EbriBDd23bFKypYEKAGXWTrrP5TQqyLNtiK209qV3GpHd7MTmX59ffQrie/LWJoWEZyhKe6NzovwPWo7HEy/ijK1Nlsq2SreAlWuoB1p5DUdD5/aLJV2aXUFYMZAsZpG4iZ0qjxJaMPtdjcuBCSQR3wknL0ms5xG/7K/ccG6HyY8J1+E159p18HLoAEFKG0geau8T7iKTkGAz8Z/dWvupcaW7lRCFJWBIRkIzH83L3nrXdpiaMReaS5bLSESpK8+gIggEBMGSKFccGbewPPsfmlqm7h29uHIDrAbbyDKoKkk6R3eka1VvJiaqNly0x1hx0tJX+ICRBBExoYJGtL3G+N3DDraWVBIUiToDrMc6T7hLgcdfRMMuySPyypWvlpXfEePfeVNKIhSUZVdCZmRrtUPkbRa40maNifEbVsUB3NKkg91M/KqCuO7Xq5/k/nRO5wRh8IU62FEIA3I0ieRpP/sC3XibluUQ2GcwAURB01mZ51Usn0yUojrgmJouG+1bzZSSNRB030q6o0OwqwbtW1NtAhAVOpJMqjmavKMCf62qJS0TWyPMcwPIz9Ir4qUQTEGf6/rxqO5GiY3n/wAk1I3qaiykU02qQ4cqEJLiVFZCYKiDpmPPfnUPZu7JUBG+nPnVxZAVP7h9J/2rxlzeev0FFjEDCFTir2gMBZ16wgU6P94KT+0lSR4SkihFpg7SHlPpzdosd45jGp1025CirQnmd+vp9a1aIsTMF4kNilTL7SsyTI1AMnrJ1GkyOtR4alScLfWrTO8mOkAo28JmtANulcZhPmAfnX13YNvILTicyNDlkgd06bGpaGpGe2j5stVn8K6t5B/eKZH+VRjyNEcGsXH8I7JoAqLvNUDRQO9OVxgjDjSGltJU23GRJnuwIEGZ20qeww1plGRpAQmZgbSdzQkPID4Ag2Nl/eSE5VEqIOYQpWmw13pMxi9auLtr7glQcUqSR3RMjWOQiZ5ajStQurNt1JbcQlSDukiQY1GnnUdjhbLUhpptud8qQJ8yBrVUTkARhDpxT7yQOyCcoMiZyR7PSTXdzgbq8SbupR2aExqTm2UNBHjTMEDpXwSOgooLMjew77xd36R7aQtaPNK0yPUE0HFolVm9cEyQ6htJPWJPwyj0rcEWyEqKkoSFHchIBM7yY1rwWyAICExO2URPWOtOkPMQcbwh67YsexTmSm3GY5gAJS3AknXY0WwOxxBLjfbOJDSdCnMPZggCAn68qa22wnQCB/W3SpKMadicnVCXwMzP3sOJMFzKQoRI73XcGgGO8HvpWfu6C40rvDvJlPgZIrUor2limtjzdlJLmVIB3AAjxilRsK/thxeVWTsICspyzCdM0RTxX1GIsgcXBpvBUOR6SOXhXKrkHNorb9k+FE6+qcPsMihcL2MHQHkeoPSvEPmfZV/lP6UQr6lgkGQFSFKE5VjukbHeP5mo3g6D3UKiBy8BRtwV42qRRSKzZ//Z"/>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endParaRPr lang="nb-NO">
              <a:solidFill>
                <a:srgbClr val="000000"/>
              </a:solidFill>
            </a:endParaRPr>
          </a:p>
        </p:txBody>
      </p:sp>
      <p:pic>
        <p:nvPicPr>
          <p:cNvPr id="2058" name="Picture 10" descr="Artwork by Octavia Roth">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2636912"/>
            <a:ext cx="2381250" cy="3390900"/>
          </a:xfrm>
          <a:prstGeom prst="rect">
            <a:avLst/>
          </a:prstGeom>
          <a:noFill/>
          <a:extLst>
            <a:ext uri="{909E8E84-426E-40DD-AFC4-6F175D3DCCD1}">
              <a14:hiddenFill xmlns:a14="http://schemas.microsoft.com/office/drawing/2010/main">
                <a:solidFill>
                  <a:srgbClr val="FFFFFF"/>
                </a:solidFill>
              </a14:hiddenFill>
            </a:ext>
          </a:extLst>
        </p:spPr>
      </p:pic>
      <p:sp>
        <p:nvSpPr>
          <p:cNvPr id="15" name="TekstSylinder 14"/>
          <p:cNvSpPr txBox="1"/>
          <p:nvPr/>
        </p:nvSpPr>
        <p:spPr>
          <a:xfrm>
            <a:off x="611560" y="3468266"/>
            <a:ext cx="4680520" cy="3785652"/>
          </a:xfrm>
          <a:prstGeom prst="rect">
            <a:avLst/>
          </a:prstGeom>
          <a:noFill/>
        </p:spPr>
        <p:txBody>
          <a:bodyPr wrap="square" rtlCol="0">
            <a:spAutoFit/>
          </a:bodyPr>
          <a:lstStyle/>
          <a:p>
            <a:pPr algn="l"/>
            <a:r>
              <a:rPr lang="nb-NO" sz="2400" dirty="0" smtClean="0">
                <a:solidFill>
                  <a:srgbClr val="000000"/>
                </a:solidFill>
              </a:rPr>
              <a:t>…</a:t>
            </a:r>
            <a:r>
              <a:rPr lang="nb-NO" sz="2400" i="1" dirty="0" smtClean="0">
                <a:solidFill>
                  <a:srgbClr val="000000"/>
                </a:solidFill>
              </a:rPr>
              <a:t>tortur </a:t>
            </a:r>
            <a:r>
              <a:rPr lang="nb-NO" sz="2400" i="1" dirty="0">
                <a:solidFill>
                  <a:srgbClr val="000000"/>
                </a:solidFill>
              </a:rPr>
              <a:t>og annen grusom, umenneskelig og nedverdigende behandling eller </a:t>
            </a:r>
            <a:r>
              <a:rPr lang="nb-NO" sz="2400" i="1" dirty="0" smtClean="0">
                <a:solidFill>
                  <a:srgbClr val="000000"/>
                </a:solidFill>
              </a:rPr>
              <a:t>straff..</a:t>
            </a:r>
          </a:p>
          <a:p>
            <a:pPr algn="l"/>
            <a:endParaRPr lang="nb-NO" sz="2400" i="1" dirty="0" smtClean="0">
              <a:solidFill>
                <a:srgbClr val="000000"/>
              </a:solidFill>
            </a:endParaRPr>
          </a:p>
          <a:p>
            <a:pPr algn="l"/>
            <a:r>
              <a:rPr lang="nb-NO" sz="2400" dirty="0" smtClean="0">
                <a:solidFill>
                  <a:srgbClr val="000000"/>
                </a:solidFill>
              </a:rPr>
              <a:t>Vedtatt av FN 1984</a:t>
            </a:r>
          </a:p>
          <a:p>
            <a:pPr algn="l"/>
            <a:r>
              <a:rPr lang="nb-NO" sz="2400" dirty="0" smtClean="0">
                <a:solidFill>
                  <a:srgbClr val="000000"/>
                </a:solidFill>
              </a:rPr>
              <a:t>Pr februar 2014: 154 stater</a:t>
            </a:r>
          </a:p>
          <a:p>
            <a:pPr algn="l"/>
            <a:r>
              <a:rPr lang="nb-NO" sz="2400" dirty="0" smtClean="0">
                <a:solidFill>
                  <a:srgbClr val="000000"/>
                </a:solidFill>
              </a:rPr>
              <a:t>Norge sluttet seg til i 1986</a:t>
            </a:r>
          </a:p>
          <a:p>
            <a:pPr algn="l"/>
            <a:endParaRPr lang="nb-NO" sz="2400" dirty="0" smtClean="0">
              <a:solidFill>
                <a:srgbClr val="000000"/>
              </a:solidFill>
            </a:endParaRPr>
          </a:p>
          <a:p>
            <a:pPr algn="l"/>
            <a:endParaRPr lang="nb-NO" sz="2400" dirty="0">
              <a:solidFill>
                <a:srgbClr val="000000"/>
              </a:solidFill>
            </a:endParaRPr>
          </a:p>
          <a:p>
            <a:pPr algn="l"/>
            <a:endParaRPr lang="nb-NO" sz="2400" dirty="0">
              <a:solidFill>
                <a:srgbClr val="000000"/>
              </a:solidFill>
            </a:endParaRPr>
          </a:p>
        </p:txBody>
      </p:sp>
    </p:spTree>
    <p:extLst>
      <p:ext uri="{BB962C8B-B14F-4D97-AF65-F5344CB8AC3E}">
        <p14:creationId xmlns:p14="http://schemas.microsoft.com/office/powerpoint/2010/main" val="1368834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1196752"/>
            <a:ext cx="7128792" cy="954107"/>
          </a:xfrm>
        </p:spPr>
        <p:txBody>
          <a:bodyPr/>
          <a:lstStyle/>
          <a:p>
            <a:r>
              <a:rPr lang="nb-NO" dirty="0" smtClean="0"/>
              <a:t>Forebyggingsenhetens planlagt arbeid i 2015</a:t>
            </a:r>
            <a:endParaRPr lang="nb-NO" dirty="0"/>
          </a:p>
        </p:txBody>
      </p:sp>
      <p:sp>
        <p:nvSpPr>
          <p:cNvPr id="3" name="Plassholder for innhold 2"/>
          <p:cNvSpPr>
            <a:spLocks noGrp="1"/>
          </p:cNvSpPr>
          <p:nvPr>
            <p:ph idx="1"/>
          </p:nvPr>
        </p:nvSpPr>
        <p:spPr>
          <a:xfrm>
            <a:off x="755576" y="1916832"/>
            <a:ext cx="7776864" cy="4684359"/>
          </a:xfrm>
        </p:spPr>
        <p:txBody>
          <a:bodyPr/>
          <a:lstStyle/>
          <a:p>
            <a:pPr lvl="1"/>
            <a:r>
              <a:rPr lang="nb-NO" dirty="0"/>
              <a:t>F</a:t>
            </a:r>
            <a:r>
              <a:rPr lang="nb-NO" dirty="0" smtClean="0"/>
              <a:t>engsler og politiarrester</a:t>
            </a:r>
          </a:p>
          <a:p>
            <a:pPr lvl="1"/>
            <a:r>
              <a:rPr lang="nb-NO" dirty="0" smtClean="0"/>
              <a:t>Barneverninstitusjoner</a:t>
            </a:r>
            <a:endParaRPr lang="nb-NO" dirty="0"/>
          </a:p>
          <a:p>
            <a:pPr lvl="1"/>
            <a:r>
              <a:rPr lang="nb-NO" dirty="0" smtClean="0"/>
              <a:t>Politiets utlendingsinternat</a:t>
            </a:r>
          </a:p>
          <a:p>
            <a:pPr lvl="1"/>
            <a:r>
              <a:rPr lang="nb-NO" b="1" dirty="0"/>
              <a:t>P</a:t>
            </a:r>
            <a:r>
              <a:rPr lang="nb-NO" b="1" dirty="0" smtClean="0"/>
              <a:t>sykiatriske institusjoner</a:t>
            </a:r>
          </a:p>
          <a:p>
            <a:pPr lvl="2"/>
            <a:r>
              <a:rPr lang="nb-NO" dirty="0" smtClean="0"/>
              <a:t>Tematisk møte med Forebyggingsenhetens rådgivende utvalg i desember 2014</a:t>
            </a:r>
          </a:p>
          <a:p>
            <a:pPr lvl="3"/>
            <a:r>
              <a:rPr lang="nb-NO" dirty="0" smtClean="0"/>
              <a:t>Norsk psykiatrisk forening</a:t>
            </a:r>
          </a:p>
          <a:p>
            <a:pPr lvl="3"/>
            <a:r>
              <a:rPr lang="nb-NO" dirty="0" smtClean="0"/>
              <a:t>Norsk Psykologforening</a:t>
            </a:r>
          </a:p>
          <a:p>
            <a:pPr lvl="3"/>
            <a:r>
              <a:rPr lang="nb-NO" dirty="0" err="1" smtClean="0"/>
              <a:t>We</a:t>
            </a:r>
            <a:r>
              <a:rPr lang="nb-NO" dirty="0" smtClean="0"/>
              <a:t> </a:t>
            </a:r>
            <a:r>
              <a:rPr lang="nb-NO" dirty="0" err="1" smtClean="0"/>
              <a:t>Shall</a:t>
            </a:r>
            <a:r>
              <a:rPr lang="nb-NO" dirty="0" smtClean="0"/>
              <a:t> </a:t>
            </a:r>
            <a:r>
              <a:rPr lang="nb-NO" dirty="0" err="1" smtClean="0"/>
              <a:t>Overcome</a:t>
            </a:r>
            <a:endParaRPr lang="nb-NO" dirty="0" smtClean="0"/>
          </a:p>
          <a:p>
            <a:pPr lvl="3"/>
            <a:r>
              <a:rPr lang="nb-NO" dirty="0" err="1" smtClean="0"/>
              <a:t>Tvangsforsk</a:t>
            </a:r>
            <a:endParaRPr lang="nb-NO" dirty="0" smtClean="0"/>
          </a:p>
          <a:p>
            <a:pPr lvl="1"/>
            <a:r>
              <a:rPr lang="nb-NO" dirty="0" smtClean="0">
                <a:solidFill>
                  <a:srgbClr val="000090"/>
                </a:solidFill>
              </a:rPr>
              <a:t>Hvor skal vi </a:t>
            </a:r>
            <a:r>
              <a:rPr lang="nb-NO" smtClean="0">
                <a:solidFill>
                  <a:srgbClr val="000090"/>
                </a:solidFill>
              </a:rPr>
              <a:t>besøke?</a:t>
            </a:r>
          </a:p>
          <a:p>
            <a:pPr lvl="1"/>
            <a:r>
              <a:rPr lang="nb-NO" smtClean="0">
                <a:solidFill>
                  <a:srgbClr val="000090"/>
                </a:solidFill>
              </a:rPr>
              <a:t>Hva </a:t>
            </a:r>
            <a:r>
              <a:rPr lang="nb-NO" dirty="0" smtClean="0">
                <a:solidFill>
                  <a:srgbClr val="000090"/>
                </a:solidFill>
              </a:rPr>
              <a:t>skal vi ha fokus på?</a:t>
            </a:r>
            <a:endParaRPr lang="nb-NO" dirty="0">
              <a:solidFill>
                <a:srgbClr val="000090"/>
              </a:solidFill>
            </a:endParaRPr>
          </a:p>
        </p:txBody>
      </p:sp>
    </p:spTree>
    <p:extLst>
      <p:ext uri="{BB962C8B-B14F-4D97-AF65-F5344CB8AC3E}">
        <p14:creationId xmlns:p14="http://schemas.microsoft.com/office/powerpoint/2010/main" val="3228158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67544" y="1268760"/>
            <a:ext cx="6096000" cy="523220"/>
          </a:xfrm>
        </p:spPr>
        <p:txBody>
          <a:bodyPr/>
          <a:lstStyle/>
          <a:p>
            <a:pPr eaLnBrk="1" hangingPunct="1"/>
            <a:r>
              <a:rPr lang="nb-NO" dirty="0" smtClean="0"/>
              <a:t>Hvorfor forebygge?</a:t>
            </a:r>
          </a:p>
        </p:txBody>
      </p:sp>
      <p:sp>
        <p:nvSpPr>
          <p:cNvPr id="7" name="Plassholder for innhold 6"/>
          <p:cNvSpPr txBox="1">
            <a:spLocks noGrp="1"/>
          </p:cNvSpPr>
          <p:nvPr>
            <p:ph idx="1"/>
          </p:nvPr>
        </p:nvSpPr>
        <p:spPr>
          <a:xfrm>
            <a:off x="611560" y="2564904"/>
            <a:ext cx="7179890" cy="3342453"/>
          </a:xfrm>
          <a:prstGeom prst="rect">
            <a:avLst/>
          </a:prstGeom>
          <a:noFill/>
        </p:spPr>
        <p:txBody>
          <a:bodyPr wrap="square" rtlCol="0">
            <a:spAutoFit/>
          </a:bodyPr>
          <a:lstStyle/>
          <a:p>
            <a:pPr marL="0" indent="0"/>
            <a:r>
              <a:rPr lang="nb-NO" sz="2400" b="1" dirty="0" smtClean="0"/>
              <a:t>OPCAT: Tilleggsprotokoll </a:t>
            </a:r>
            <a:r>
              <a:rPr lang="nb-NO" sz="2400" b="1" dirty="0"/>
              <a:t>om </a:t>
            </a:r>
            <a:r>
              <a:rPr lang="nb-NO" sz="2400" b="1" dirty="0">
                <a:solidFill>
                  <a:schemeClr val="accent6">
                    <a:lumMod val="60000"/>
                    <a:lumOff val="40000"/>
                  </a:schemeClr>
                </a:solidFill>
              </a:rPr>
              <a:t>forebygging </a:t>
            </a:r>
            <a:r>
              <a:rPr lang="nb-NO" sz="2400" b="1" dirty="0"/>
              <a:t>av tortur </a:t>
            </a:r>
            <a:r>
              <a:rPr lang="nb-NO" sz="2400" b="1" dirty="0" smtClean="0"/>
              <a:t>og annen </a:t>
            </a:r>
            <a:r>
              <a:rPr lang="nb-NO" sz="2400" b="1" dirty="0"/>
              <a:t>grusom, umenneskelig og nedverdigende behandling eller </a:t>
            </a:r>
            <a:r>
              <a:rPr lang="nb-NO" sz="2400" b="1" dirty="0" smtClean="0"/>
              <a:t>straff </a:t>
            </a:r>
            <a:r>
              <a:rPr lang="nb-NO" sz="2400" b="1" dirty="0" smtClean="0">
                <a:solidFill>
                  <a:schemeClr val="accent6">
                    <a:lumMod val="60000"/>
                    <a:lumOff val="40000"/>
                  </a:schemeClr>
                </a:solidFill>
              </a:rPr>
              <a:t>ved frihetsberøvelse</a:t>
            </a:r>
          </a:p>
          <a:p>
            <a:r>
              <a:rPr lang="nb-NO" sz="2400" b="1" dirty="0">
                <a:solidFill>
                  <a:schemeClr val="accent6">
                    <a:lumMod val="60000"/>
                    <a:lumOff val="40000"/>
                  </a:schemeClr>
                </a:solidFill>
              </a:rPr>
              <a:t>	</a:t>
            </a:r>
            <a:r>
              <a:rPr lang="nb-NO" sz="2400" b="1" dirty="0" smtClean="0"/>
              <a:t>	</a:t>
            </a:r>
            <a:r>
              <a:rPr lang="nb-NO" sz="2000" b="1" dirty="0" smtClean="0"/>
              <a:t>Konsekvenser av umenneskelig behandling</a:t>
            </a:r>
          </a:p>
          <a:p>
            <a:r>
              <a:rPr lang="nb-NO" sz="2000" b="1" dirty="0"/>
              <a:t>	</a:t>
            </a:r>
            <a:r>
              <a:rPr lang="nb-NO" sz="2000" b="1" dirty="0" smtClean="0"/>
              <a:t>	Statens ansvar ved frihetsberøvelse</a:t>
            </a:r>
          </a:p>
          <a:p>
            <a:endParaRPr lang="nb-NO" sz="2400" b="1" dirty="0" smtClean="0"/>
          </a:p>
          <a:p>
            <a:r>
              <a:rPr lang="nb-NO" sz="2400" b="1" dirty="0" smtClean="0"/>
              <a:t>Vedtatt 2002, pr nå: 75 stater er tilsluttet</a:t>
            </a:r>
          </a:p>
          <a:p>
            <a:r>
              <a:rPr lang="nb-NO" sz="2400" b="1" dirty="0" smtClean="0"/>
              <a:t>Norge sluttet seg til protokollen i juli 2013</a:t>
            </a:r>
            <a:endParaRPr lang="nb-NO" sz="2400" b="1" dirty="0"/>
          </a:p>
        </p:txBody>
      </p:sp>
    </p:spTree>
    <p:extLst>
      <p:ext uri="{BB962C8B-B14F-4D97-AF65-F5344CB8AC3E}">
        <p14:creationId xmlns:p14="http://schemas.microsoft.com/office/powerpoint/2010/main" val="314872951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20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7021075"/>
              </p:ext>
            </p:extLst>
          </p:nvPr>
        </p:nvGraphicFramePr>
        <p:xfrm>
          <a:off x="395536" y="1844824"/>
          <a:ext cx="792088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tel 1"/>
          <p:cNvSpPr>
            <a:spLocks noGrp="1"/>
          </p:cNvSpPr>
          <p:nvPr>
            <p:ph type="title"/>
          </p:nvPr>
        </p:nvSpPr>
        <p:spPr>
          <a:xfrm>
            <a:off x="395536" y="1052736"/>
            <a:ext cx="7848872" cy="1384995"/>
          </a:xfrm>
        </p:spPr>
        <p:txBody>
          <a:bodyPr/>
          <a:lstStyle/>
          <a:p>
            <a:r>
              <a:rPr lang="nb-NO" dirty="0" smtClean="0"/>
              <a:t>Hva er </a:t>
            </a:r>
            <a:r>
              <a:rPr lang="nb-NO" dirty="0">
                <a:solidFill>
                  <a:schemeClr val="accent6">
                    <a:lumMod val="60000"/>
                    <a:lumOff val="40000"/>
                  </a:schemeClr>
                </a:solidFill>
              </a:rPr>
              <a:t>tortur</a:t>
            </a:r>
            <a:r>
              <a:rPr lang="nb-NO" dirty="0">
                <a:solidFill>
                  <a:schemeClr val="tx1"/>
                </a:solidFill>
              </a:rPr>
              <a:t> og annen grusom, </a:t>
            </a:r>
            <a:r>
              <a:rPr lang="nb-NO" dirty="0" smtClean="0">
                <a:solidFill>
                  <a:schemeClr val="tx1"/>
                </a:solidFill>
              </a:rPr>
              <a:t>umenneskelig</a:t>
            </a:r>
            <a:r>
              <a:rPr lang="nb-NO" dirty="0">
                <a:solidFill>
                  <a:schemeClr val="tx1"/>
                </a:solidFill>
              </a:rPr>
              <a:t>, </a:t>
            </a:r>
            <a:r>
              <a:rPr lang="nb-NO" dirty="0" smtClean="0">
                <a:solidFill>
                  <a:schemeClr val="tx1"/>
                </a:solidFill>
              </a:rPr>
              <a:t/>
            </a:r>
            <a:br>
              <a:rPr lang="nb-NO" dirty="0" smtClean="0">
                <a:solidFill>
                  <a:schemeClr val="tx1"/>
                </a:solidFill>
              </a:rPr>
            </a:br>
            <a:r>
              <a:rPr lang="nb-NO" dirty="0" smtClean="0">
                <a:solidFill>
                  <a:schemeClr val="tx1"/>
                </a:solidFill>
              </a:rPr>
              <a:t>nedverdigende behandling eller straff</a:t>
            </a:r>
            <a:r>
              <a:rPr lang="nb-NO" dirty="0"/>
              <a:t>?</a:t>
            </a:r>
          </a:p>
        </p:txBody>
      </p:sp>
    </p:spTree>
    <p:extLst>
      <p:ext uri="{BB962C8B-B14F-4D97-AF65-F5344CB8AC3E}">
        <p14:creationId xmlns:p14="http://schemas.microsoft.com/office/powerpoint/2010/main" val="3059774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052736"/>
            <a:ext cx="7848872" cy="1384995"/>
          </a:xfrm>
        </p:spPr>
        <p:txBody>
          <a:bodyPr/>
          <a:lstStyle/>
          <a:p>
            <a:r>
              <a:rPr lang="nb-NO" dirty="0"/>
              <a:t>Hva er </a:t>
            </a:r>
            <a:r>
              <a:rPr lang="nb-NO" dirty="0">
                <a:solidFill>
                  <a:schemeClr val="tx1"/>
                </a:solidFill>
              </a:rPr>
              <a:t>tortur og </a:t>
            </a:r>
            <a:r>
              <a:rPr lang="nb-NO" dirty="0">
                <a:solidFill>
                  <a:schemeClr val="accent6">
                    <a:lumMod val="60000"/>
                    <a:lumOff val="40000"/>
                  </a:schemeClr>
                </a:solidFill>
              </a:rPr>
              <a:t>annen grusom, </a:t>
            </a:r>
            <a:r>
              <a:rPr lang="nb-NO" dirty="0" smtClean="0">
                <a:solidFill>
                  <a:schemeClr val="accent6">
                    <a:lumMod val="60000"/>
                    <a:lumOff val="40000"/>
                  </a:schemeClr>
                </a:solidFill>
              </a:rPr>
              <a:t>umenneskelig</a:t>
            </a:r>
            <a:r>
              <a:rPr lang="nb-NO" dirty="0">
                <a:solidFill>
                  <a:schemeClr val="accent6">
                    <a:lumMod val="60000"/>
                    <a:lumOff val="40000"/>
                  </a:schemeClr>
                </a:solidFill>
              </a:rPr>
              <a:t>, </a:t>
            </a:r>
            <a:br>
              <a:rPr lang="nb-NO" dirty="0">
                <a:solidFill>
                  <a:schemeClr val="accent6">
                    <a:lumMod val="60000"/>
                    <a:lumOff val="40000"/>
                  </a:schemeClr>
                </a:solidFill>
              </a:rPr>
            </a:br>
            <a:r>
              <a:rPr lang="nb-NO" dirty="0">
                <a:solidFill>
                  <a:schemeClr val="accent6">
                    <a:lumMod val="60000"/>
                    <a:lumOff val="40000"/>
                  </a:schemeClr>
                </a:solidFill>
              </a:rPr>
              <a:t>nedverdigende</a:t>
            </a:r>
            <a:r>
              <a:rPr lang="nb-NO" dirty="0">
                <a:solidFill>
                  <a:schemeClr val="tx1"/>
                </a:solidFill>
              </a:rPr>
              <a:t> behandling eller straff</a:t>
            </a:r>
            <a:r>
              <a:rPr lang="nb-NO" dirty="0"/>
              <a:t>?</a:t>
            </a:r>
          </a:p>
        </p:txBody>
      </p:sp>
      <p:sp>
        <p:nvSpPr>
          <p:cNvPr id="5" name="Multipliser 4"/>
          <p:cNvSpPr/>
          <p:nvPr/>
        </p:nvSpPr>
        <p:spPr bwMode="auto">
          <a:xfrm>
            <a:off x="5292080" y="3356992"/>
            <a:ext cx="1418456" cy="1562472"/>
          </a:xfrm>
          <a:prstGeom prst="mathMultiply">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nb-NO" smtClean="0">
              <a:solidFill>
                <a:srgbClr val="000000"/>
              </a:solidFill>
            </a:endParaRPr>
          </a:p>
        </p:txBody>
      </p:sp>
      <p:sp>
        <p:nvSpPr>
          <p:cNvPr id="6" name="Multipliser 5"/>
          <p:cNvSpPr/>
          <p:nvPr/>
        </p:nvSpPr>
        <p:spPr bwMode="auto">
          <a:xfrm>
            <a:off x="5868144" y="3789040"/>
            <a:ext cx="1224136" cy="1058416"/>
          </a:xfrm>
          <a:prstGeom prst="mathMultiply">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nb-NO" smtClean="0">
              <a:solidFill>
                <a:srgbClr val="000000"/>
              </a:solidFill>
            </a:endParaRPr>
          </a:p>
        </p:txBody>
      </p:sp>
      <p:sp>
        <p:nvSpPr>
          <p:cNvPr id="8" name="TekstSylinder 7"/>
          <p:cNvSpPr txBox="1"/>
          <p:nvPr/>
        </p:nvSpPr>
        <p:spPr>
          <a:xfrm>
            <a:off x="6658322" y="3068960"/>
            <a:ext cx="2109936" cy="3231654"/>
          </a:xfrm>
          <a:prstGeom prst="rect">
            <a:avLst/>
          </a:prstGeom>
          <a:noFill/>
        </p:spPr>
        <p:txBody>
          <a:bodyPr wrap="square" rtlCol="0">
            <a:spAutoFit/>
          </a:bodyPr>
          <a:lstStyle/>
          <a:p>
            <a:pPr marL="342900" indent="-342900" algn="l">
              <a:buFontTx/>
              <a:buChar char="-"/>
            </a:pPr>
            <a:r>
              <a:rPr lang="nb-NO" sz="2400" dirty="0" smtClean="0">
                <a:solidFill>
                  <a:srgbClr val="2D2DB9">
                    <a:lumMod val="60000"/>
                    <a:lumOff val="40000"/>
                  </a:srgbClr>
                </a:solidFill>
              </a:rPr>
              <a:t>behandling </a:t>
            </a:r>
            <a:r>
              <a:rPr lang="nb-NO" sz="2400" dirty="0">
                <a:solidFill>
                  <a:srgbClr val="2D2DB9">
                    <a:lumMod val="60000"/>
                    <a:lumOff val="40000"/>
                  </a:srgbClr>
                </a:solidFill>
              </a:rPr>
              <a:t>eller </a:t>
            </a:r>
            <a:r>
              <a:rPr lang="nb-NO" sz="2400" dirty="0" smtClean="0">
                <a:solidFill>
                  <a:srgbClr val="2D2DB9">
                    <a:lumMod val="60000"/>
                    <a:lumOff val="40000"/>
                  </a:srgbClr>
                </a:solidFill>
              </a:rPr>
              <a:t>straff</a:t>
            </a:r>
          </a:p>
          <a:p>
            <a:pPr algn="l"/>
            <a:r>
              <a:rPr lang="nb-NO" sz="2400" dirty="0" smtClean="0">
                <a:solidFill>
                  <a:srgbClr val="000000"/>
                </a:solidFill>
              </a:rPr>
              <a:t>«behandling» dekker bredt, ikke krav om straffe-element</a:t>
            </a:r>
            <a:endParaRPr lang="nb-NO" sz="2400" dirty="0">
              <a:solidFill>
                <a:srgbClr val="000000"/>
              </a:solidFill>
            </a:endParaRPr>
          </a:p>
          <a:p>
            <a:pPr marL="571500" indent="-571500" algn="l">
              <a:buFontTx/>
              <a:buChar char="-"/>
            </a:pPr>
            <a:endParaRPr lang="nb-NO" dirty="0">
              <a:solidFill>
                <a:srgbClr val="000000"/>
              </a:solidFill>
            </a:endParaRPr>
          </a:p>
        </p:txBody>
      </p:sp>
      <p:graphicFrame>
        <p:nvGraphicFramePr>
          <p:cNvPr id="10" name="Diagram 9"/>
          <p:cNvGraphicFramePr/>
          <p:nvPr>
            <p:extLst>
              <p:ext uri="{D42A27DB-BD31-4B8C-83A1-F6EECF244321}">
                <p14:modId xmlns:p14="http://schemas.microsoft.com/office/powerpoint/2010/main" val="4198751932"/>
              </p:ext>
            </p:extLst>
          </p:nvPr>
        </p:nvGraphicFramePr>
        <p:xfrm>
          <a:off x="-252536" y="1844824"/>
          <a:ext cx="7704856" cy="4887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41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95450" y="1295400"/>
            <a:ext cx="6096000" cy="1015663"/>
          </a:xfrm>
        </p:spPr>
        <p:txBody>
          <a:bodyPr/>
          <a:lstStyle/>
          <a:p>
            <a:pPr algn="ctr"/>
            <a:r>
              <a:rPr lang="en-US" sz="2000" dirty="0"/>
              <a:t>Optional Protocol to the Convention against Torture and other Cruel, Inhuman or Degrading Treatment or Punishment</a:t>
            </a:r>
            <a:endParaRPr lang="nb-NO" sz="2000" dirty="0"/>
          </a:p>
        </p:txBody>
      </p:sp>
      <p:sp>
        <p:nvSpPr>
          <p:cNvPr id="3" name="Plassholder for tekst 2"/>
          <p:cNvSpPr>
            <a:spLocks noGrp="1"/>
          </p:cNvSpPr>
          <p:nvPr>
            <p:ph type="body" sz="half" idx="1"/>
          </p:nvPr>
        </p:nvSpPr>
        <p:spPr>
          <a:xfrm>
            <a:off x="1691680" y="2348880"/>
            <a:ext cx="2971800" cy="3194721"/>
          </a:xfrm>
        </p:spPr>
        <p:txBody>
          <a:bodyPr/>
          <a:lstStyle/>
          <a:p>
            <a:r>
              <a:rPr lang="nb-NO" sz="1600" b="1" dirty="0"/>
              <a:t>Artikkel 1</a:t>
            </a:r>
          </a:p>
          <a:p>
            <a:r>
              <a:rPr lang="nb-NO" sz="1600" b="1" dirty="0"/>
              <a:t>Formålet </a:t>
            </a:r>
            <a:r>
              <a:rPr lang="nb-NO" sz="1600" b="1" dirty="0" smtClean="0"/>
              <a:t>(…) er </a:t>
            </a:r>
            <a:r>
              <a:rPr lang="nb-NO" sz="1600" b="1" dirty="0" smtClean="0">
                <a:solidFill>
                  <a:schemeClr val="accent6">
                    <a:lumMod val="60000"/>
                    <a:lumOff val="40000"/>
                  </a:schemeClr>
                </a:solidFill>
              </a:rPr>
              <a:t>å etablere </a:t>
            </a:r>
            <a:r>
              <a:rPr lang="nb-NO" sz="1600" b="1" dirty="0">
                <a:solidFill>
                  <a:schemeClr val="accent6">
                    <a:lumMod val="60000"/>
                    <a:lumOff val="40000"/>
                  </a:schemeClr>
                </a:solidFill>
              </a:rPr>
              <a:t>et </a:t>
            </a:r>
            <a:r>
              <a:rPr lang="nb-NO" sz="1600" b="1" dirty="0" smtClean="0">
                <a:solidFill>
                  <a:schemeClr val="accent6">
                    <a:lumMod val="60000"/>
                    <a:lumOff val="40000"/>
                  </a:schemeClr>
                </a:solidFill>
              </a:rPr>
              <a:t>system </a:t>
            </a:r>
            <a:r>
              <a:rPr lang="nb-NO" sz="1600" b="1" dirty="0">
                <a:solidFill>
                  <a:schemeClr val="accent6">
                    <a:lumMod val="60000"/>
                    <a:lumOff val="40000"/>
                  </a:schemeClr>
                </a:solidFill>
              </a:rPr>
              <a:t>med regelmessige besøk</a:t>
            </a:r>
            <a:r>
              <a:rPr lang="nb-NO" sz="1600" b="1" dirty="0"/>
              <a:t> foretatt av </a:t>
            </a:r>
            <a:r>
              <a:rPr lang="nb-NO" sz="1600" b="1" dirty="0" smtClean="0"/>
              <a:t>uavhengige internasjonale og nasjonale organer til </a:t>
            </a:r>
          </a:p>
          <a:p>
            <a:r>
              <a:rPr lang="nb-NO" sz="1600" b="1" dirty="0" smtClean="0">
                <a:solidFill>
                  <a:schemeClr val="accent6">
                    <a:lumMod val="60000"/>
                    <a:lumOff val="40000"/>
                  </a:schemeClr>
                </a:solidFill>
              </a:rPr>
              <a:t>steder der personer er berøvet sin frihet</a:t>
            </a:r>
            <a:r>
              <a:rPr lang="nb-NO" sz="1600" b="1" dirty="0" smtClean="0"/>
              <a:t>, for å forebygge tortur </a:t>
            </a:r>
            <a:r>
              <a:rPr lang="nb-NO" sz="1600" b="1" dirty="0"/>
              <a:t>og annen grusom, umenneskelig eller </a:t>
            </a:r>
            <a:r>
              <a:rPr lang="nb-NO" sz="1600" b="1" dirty="0" smtClean="0"/>
              <a:t>nedverdigende </a:t>
            </a:r>
            <a:r>
              <a:rPr lang="nb-NO" sz="1600" b="1" dirty="0"/>
              <a:t>behandling eller straff</a:t>
            </a:r>
            <a:endParaRPr lang="en-US" sz="1600" b="1" dirty="0"/>
          </a:p>
        </p:txBody>
      </p:sp>
      <p:sp>
        <p:nvSpPr>
          <p:cNvPr id="4" name="Plassholder for innhold 3"/>
          <p:cNvSpPr>
            <a:spLocks noGrp="1"/>
          </p:cNvSpPr>
          <p:nvPr>
            <p:ph sz="half" idx="2"/>
          </p:nvPr>
        </p:nvSpPr>
        <p:spPr>
          <a:xfrm>
            <a:off x="4932040" y="2420888"/>
            <a:ext cx="2971800" cy="1914370"/>
          </a:xfrm>
        </p:spPr>
        <p:txBody>
          <a:bodyPr/>
          <a:lstStyle/>
          <a:p>
            <a:r>
              <a:rPr lang="nb-NO" sz="1600" b="1" dirty="0" smtClean="0"/>
              <a:t>Artikkel 19</a:t>
            </a:r>
          </a:p>
          <a:p>
            <a:r>
              <a:rPr lang="nb-NO" sz="1600" b="1" dirty="0" smtClean="0"/>
              <a:t>…</a:t>
            </a:r>
            <a:endParaRPr lang="nb-NO" sz="1600" b="1" dirty="0"/>
          </a:p>
          <a:p>
            <a:r>
              <a:rPr lang="nb-NO" sz="1600" b="1" dirty="0" smtClean="0"/>
              <a:t>å </a:t>
            </a:r>
            <a:r>
              <a:rPr lang="nb-NO" sz="1600" b="1" dirty="0" smtClean="0">
                <a:solidFill>
                  <a:schemeClr val="accent6">
                    <a:lumMod val="60000"/>
                    <a:lumOff val="40000"/>
                  </a:schemeClr>
                </a:solidFill>
              </a:rPr>
              <a:t>gi vedkommende myndigheter anbefalinger </a:t>
            </a:r>
            <a:r>
              <a:rPr lang="nb-NO" sz="1600" b="1" dirty="0" smtClean="0"/>
              <a:t>med sikte på å bedre behandlingen av og forholdene for personer som er berøvet sin frihet, </a:t>
            </a:r>
          </a:p>
        </p:txBody>
      </p:sp>
    </p:spTree>
    <p:extLst>
      <p:ext uri="{BB962C8B-B14F-4D97-AF65-F5344CB8AC3E}">
        <p14:creationId xmlns:p14="http://schemas.microsoft.com/office/powerpoint/2010/main" val="1519133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1295400"/>
            <a:ext cx="7107882" cy="954107"/>
          </a:xfrm>
        </p:spPr>
        <p:txBody>
          <a:bodyPr/>
          <a:lstStyle/>
          <a:p>
            <a:r>
              <a:rPr lang="nb-NO" dirty="0"/>
              <a:t>Nasjonal </a:t>
            </a:r>
            <a:r>
              <a:rPr lang="nb-NO" dirty="0">
                <a:solidFill>
                  <a:schemeClr val="tx1"/>
                </a:solidFill>
              </a:rPr>
              <a:t>forebyggende </a:t>
            </a:r>
            <a:r>
              <a:rPr lang="nb-NO" dirty="0" smtClean="0"/>
              <a:t>mekanisme – mandat og virkeområde</a:t>
            </a:r>
            <a:endParaRPr lang="nb-NO" dirty="0"/>
          </a:p>
        </p:txBody>
      </p:sp>
      <p:sp>
        <p:nvSpPr>
          <p:cNvPr id="3" name="TekstSylinder 2"/>
          <p:cNvSpPr txBox="1"/>
          <p:nvPr/>
        </p:nvSpPr>
        <p:spPr>
          <a:xfrm>
            <a:off x="971600" y="2420888"/>
            <a:ext cx="7416824" cy="4647426"/>
          </a:xfrm>
          <a:prstGeom prst="rect">
            <a:avLst/>
          </a:prstGeom>
          <a:noFill/>
        </p:spPr>
        <p:txBody>
          <a:bodyPr wrap="square" rtlCol="0">
            <a:spAutoFit/>
          </a:bodyPr>
          <a:lstStyle/>
          <a:p>
            <a:pPr marL="342900" indent="-342900" algn="l">
              <a:buFont typeface="Arial" panose="020B0604020202020204" pitchFamily="34" charset="0"/>
              <a:buChar char="•"/>
            </a:pPr>
            <a:r>
              <a:rPr lang="nb-NO" sz="2400" dirty="0">
                <a:solidFill>
                  <a:srgbClr val="000000"/>
                </a:solidFill>
              </a:rPr>
              <a:t>Besøk – anmeldte og uanmeldte</a:t>
            </a:r>
          </a:p>
          <a:p>
            <a:pPr marL="342900" indent="-342900" algn="l">
              <a:buFont typeface="Arial" panose="020B0604020202020204" pitchFamily="34" charset="0"/>
              <a:buChar char="•"/>
            </a:pPr>
            <a:r>
              <a:rPr lang="nb-NO" sz="2400" dirty="0">
                <a:solidFill>
                  <a:srgbClr val="000000"/>
                </a:solidFill>
              </a:rPr>
              <a:t>Full tilgang, all nødvendig informasjon</a:t>
            </a:r>
          </a:p>
          <a:p>
            <a:pPr marL="342900" indent="-342900" algn="l">
              <a:buFont typeface="Arial" panose="020B0604020202020204" pitchFamily="34" charset="0"/>
              <a:buChar char="•"/>
            </a:pPr>
            <a:r>
              <a:rPr lang="nb-NO" sz="2400" dirty="0">
                <a:solidFill>
                  <a:srgbClr val="000000"/>
                </a:solidFill>
              </a:rPr>
              <a:t>Alle</a:t>
            </a:r>
            <a:r>
              <a:rPr lang="nb-NO" sz="2400" i="1" dirty="0">
                <a:solidFill>
                  <a:srgbClr val="000000"/>
                </a:solidFill>
              </a:rPr>
              <a:t> </a:t>
            </a:r>
            <a:r>
              <a:rPr lang="nb-NO" sz="2400" dirty="0">
                <a:solidFill>
                  <a:srgbClr val="3333CC"/>
                </a:solidFill>
              </a:rPr>
              <a:t>steder</a:t>
            </a:r>
            <a:r>
              <a:rPr lang="nb-NO" sz="2400" i="1" dirty="0">
                <a:solidFill>
                  <a:srgbClr val="3333CC"/>
                </a:solidFill>
              </a:rPr>
              <a:t> </a:t>
            </a:r>
            <a:r>
              <a:rPr lang="nb-NO" sz="2400" dirty="0">
                <a:solidFill>
                  <a:srgbClr val="000000"/>
                </a:solidFill>
              </a:rPr>
              <a:t>som </a:t>
            </a:r>
            <a:r>
              <a:rPr lang="nb-NO" sz="2400" dirty="0" err="1">
                <a:solidFill>
                  <a:srgbClr val="000000"/>
                </a:solidFill>
              </a:rPr>
              <a:t>frihetsberøver</a:t>
            </a:r>
            <a:endParaRPr lang="nb-NO" sz="2400" dirty="0">
              <a:solidFill>
                <a:srgbClr val="000000"/>
              </a:solidFill>
            </a:endParaRPr>
          </a:p>
          <a:p>
            <a:pPr marL="800100" lvl="1" indent="-342900" algn="l">
              <a:buFont typeface="Arial" panose="020B0604020202020204" pitchFamily="34" charset="0"/>
              <a:buChar char="•"/>
            </a:pPr>
            <a:r>
              <a:rPr lang="nb-NO" sz="2000" dirty="0">
                <a:solidFill>
                  <a:srgbClr val="000000"/>
                </a:solidFill>
              </a:rPr>
              <a:t>Fengsler</a:t>
            </a:r>
          </a:p>
          <a:p>
            <a:pPr marL="800100" lvl="1" indent="-342900" algn="l">
              <a:buFont typeface="Arial" panose="020B0604020202020204" pitchFamily="34" charset="0"/>
              <a:buChar char="•"/>
            </a:pPr>
            <a:r>
              <a:rPr lang="nb-NO" sz="2000" dirty="0">
                <a:solidFill>
                  <a:srgbClr val="000000"/>
                </a:solidFill>
              </a:rPr>
              <a:t>Politiarrester</a:t>
            </a:r>
          </a:p>
          <a:p>
            <a:pPr marL="800100" lvl="1" indent="-342900" algn="l">
              <a:buFont typeface="Arial" panose="020B0604020202020204" pitchFamily="34" charset="0"/>
              <a:buChar char="•"/>
            </a:pPr>
            <a:r>
              <a:rPr lang="nb-NO" sz="2000" dirty="0">
                <a:solidFill>
                  <a:srgbClr val="000000"/>
                </a:solidFill>
              </a:rPr>
              <a:t>Psykiatriske institusjoner</a:t>
            </a:r>
          </a:p>
          <a:p>
            <a:pPr marL="800100" lvl="1" indent="-342900" algn="l">
              <a:buFont typeface="Arial" panose="020B0604020202020204" pitchFamily="34" charset="0"/>
              <a:buChar char="•"/>
            </a:pPr>
            <a:r>
              <a:rPr lang="nb-NO" sz="2000" dirty="0">
                <a:solidFill>
                  <a:srgbClr val="000000"/>
                </a:solidFill>
              </a:rPr>
              <a:t>Barnevern</a:t>
            </a:r>
          </a:p>
          <a:p>
            <a:pPr marL="800100" lvl="1" indent="-342900" algn="l">
              <a:buFont typeface="Arial" panose="020B0604020202020204" pitchFamily="34" charset="0"/>
              <a:buChar char="•"/>
            </a:pPr>
            <a:r>
              <a:rPr lang="nb-NO" sz="2000" dirty="0">
                <a:solidFill>
                  <a:srgbClr val="000000"/>
                </a:solidFill>
              </a:rPr>
              <a:t>Politiets utlendingsinternat</a:t>
            </a:r>
          </a:p>
          <a:p>
            <a:pPr marL="800100" lvl="1" indent="-342900" algn="l">
              <a:buFont typeface="Arial" panose="020B0604020202020204" pitchFamily="34" charset="0"/>
              <a:buChar char="•"/>
            </a:pPr>
            <a:r>
              <a:rPr lang="nb-NO" sz="2000" dirty="0">
                <a:solidFill>
                  <a:srgbClr val="000000"/>
                </a:solidFill>
              </a:rPr>
              <a:t>Pleie- og omsorgshjem</a:t>
            </a:r>
          </a:p>
          <a:p>
            <a:pPr marL="800100" lvl="1" indent="-342900" algn="l">
              <a:buFont typeface="Arial" panose="020B0604020202020204" pitchFamily="34" charset="0"/>
              <a:buChar char="•"/>
            </a:pPr>
            <a:r>
              <a:rPr lang="nb-NO" sz="2000" dirty="0">
                <a:solidFill>
                  <a:srgbClr val="000000"/>
                </a:solidFill>
              </a:rPr>
              <a:t>Militære forlegninger</a:t>
            </a:r>
          </a:p>
          <a:p>
            <a:pPr marL="342900" indent="-342900" algn="l">
              <a:buFont typeface="Arial" panose="020B0604020202020204" pitchFamily="34" charset="0"/>
              <a:buChar char="•"/>
            </a:pPr>
            <a:r>
              <a:rPr lang="nb-NO" sz="2400" dirty="0">
                <a:solidFill>
                  <a:srgbClr val="000000"/>
                </a:solidFill>
              </a:rPr>
              <a:t>Særskilt</a:t>
            </a:r>
            <a:r>
              <a:rPr lang="nb-NO" sz="2400" i="1" dirty="0">
                <a:solidFill>
                  <a:srgbClr val="000000"/>
                </a:solidFill>
              </a:rPr>
              <a:t> </a:t>
            </a:r>
            <a:r>
              <a:rPr lang="nb-NO" sz="2400" dirty="0">
                <a:solidFill>
                  <a:srgbClr val="3333CC"/>
                </a:solidFill>
              </a:rPr>
              <a:t>utsatte</a:t>
            </a:r>
          </a:p>
          <a:p>
            <a:pPr marL="800100" lvl="1" indent="-342900" algn="l">
              <a:buFont typeface="Arial" panose="020B0604020202020204" pitchFamily="34" charset="0"/>
              <a:buChar char="•"/>
            </a:pPr>
            <a:r>
              <a:rPr lang="nb-NO" sz="2000" dirty="0">
                <a:solidFill>
                  <a:srgbClr val="000000"/>
                </a:solidFill>
              </a:rPr>
              <a:t>Barn, utviklingshemmede, utlendinger, psykisk syke, homofile og mennesker med annen kjønnsidentitet, </a:t>
            </a:r>
            <a:r>
              <a:rPr lang="nb-NO" sz="2000" dirty="0" err="1">
                <a:solidFill>
                  <a:srgbClr val="000000"/>
                </a:solidFill>
              </a:rPr>
              <a:t>etc</a:t>
            </a:r>
            <a:r>
              <a:rPr lang="nb-NO" sz="2000" dirty="0">
                <a:solidFill>
                  <a:srgbClr val="000000"/>
                </a:solidFill>
              </a:rPr>
              <a:t> </a:t>
            </a:r>
          </a:p>
          <a:p>
            <a:pPr marL="800100" lvl="1" indent="-342900" algn="l">
              <a:buFont typeface="Arial" panose="020B0604020202020204" pitchFamily="34" charset="0"/>
              <a:buChar char="•"/>
            </a:pPr>
            <a:endParaRPr lang="nb-NO" sz="2000" dirty="0">
              <a:solidFill>
                <a:srgbClr val="000000"/>
              </a:solidFill>
            </a:endParaRPr>
          </a:p>
        </p:txBody>
      </p:sp>
    </p:spTree>
    <p:extLst>
      <p:ext uri="{BB962C8B-B14F-4D97-AF65-F5344CB8AC3E}">
        <p14:creationId xmlns:p14="http://schemas.microsoft.com/office/powerpoint/2010/main" val="27195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1560" y="1484784"/>
            <a:ext cx="7107882" cy="892552"/>
          </a:xfrm>
        </p:spPr>
        <p:txBody>
          <a:bodyPr/>
          <a:lstStyle/>
          <a:p>
            <a:r>
              <a:rPr lang="nb-NO" dirty="0" smtClean="0"/>
              <a:t>Forankring og påvirkning</a:t>
            </a:r>
            <a:br>
              <a:rPr lang="nb-NO" dirty="0" smtClean="0"/>
            </a:br>
            <a:endParaRPr lang="nb-NO" sz="2400" dirty="0"/>
          </a:p>
        </p:txBody>
      </p:sp>
      <p:sp>
        <p:nvSpPr>
          <p:cNvPr id="5" name="TekstSylinder 4"/>
          <p:cNvSpPr txBox="1"/>
          <p:nvPr/>
        </p:nvSpPr>
        <p:spPr>
          <a:xfrm>
            <a:off x="1187624" y="2636912"/>
            <a:ext cx="6768752" cy="3785652"/>
          </a:xfrm>
          <a:prstGeom prst="rect">
            <a:avLst/>
          </a:prstGeom>
          <a:noFill/>
        </p:spPr>
        <p:txBody>
          <a:bodyPr wrap="square" rtlCol="0">
            <a:spAutoFit/>
          </a:bodyPr>
          <a:lstStyle/>
          <a:p>
            <a:pPr marL="342900" indent="-342900" algn="l">
              <a:buFont typeface="Arial" panose="020B0604020202020204" pitchFamily="34" charset="0"/>
              <a:buChar char="•"/>
            </a:pPr>
            <a:r>
              <a:rPr lang="nb-NO" sz="2400" dirty="0" smtClean="0">
                <a:solidFill>
                  <a:srgbClr val="000000"/>
                </a:solidFill>
              </a:rPr>
              <a:t>Informasjon</a:t>
            </a:r>
            <a:r>
              <a:rPr lang="nb-NO" sz="2400" dirty="0">
                <a:solidFill>
                  <a:srgbClr val="000000"/>
                </a:solidFill>
              </a:rPr>
              <a:t>, </a:t>
            </a:r>
            <a:r>
              <a:rPr lang="nb-NO" sz="2400" dirty="0" smtClean="0">
                <a:solidFill>
                  <a:srgbClr val="000000"/>
                </a:solidFill>
              </a:rPr>
              <a:t>erfaring, kompetanse</a:t>
            </a:r>
          </a:p>
          <a:p>
            <a:pPr marL="800100" lvl="1" indent="-342900" algn="l">
              <a:buFont typeface="Arial" panose="020B0604020202020204" pitchFamily="34" charset="0"/>
              <a:buChar char="•"/>
            </a:pPr>
            <a:r>
              <a:rPr lang="nb-NO" sz="2000" dirty="0" smtClean="0">
                <a:solidFill>
                  <a:srgbClr val="000000"/>
                </a:solidFill>
              </a:rPr>
              <a:t>Departementer og direktorater</a:t>
            </a:r>
          </a:p>
          <a:p>
            <a:pPr marL="800100" lvl="1" indent="-342900" algn="l">
              <a:buFont typeface="Arial" panose="020B0604020202020204" pitchFamily="34" charset="0"/>
              <a:buChar char="•"/>
            </a:pPr>
            <a:r>
              <a:rPr lang="nb-NO" sz="2000" dirty="0" smtClean="0">
                <a:solidFill>
                  <a:srgbClr val="000000"/>
                </a:solidFill>
              </a:rPr>
              <a:t>Tilsynsorganer</a:t>
            </a:r>
            <a:endParaRPr lang="nb-NO" sz="2000" dirty="0">
              <a:solidFill>
                <a:srgbClr val="000000"/>
              </a:solidFill>
            </a:endParaRPr>
          </a:p>
          <a:p>
            <a:pPr marL="342900" indent="-342900" algn="l">
              <a:buFont typeface="Arial" panose="020B0604020202020204" pitchFamily="34" charset="0"/>
              <a:buChar char="•"/>
            </a:pPr>
            <a:endParaRPr lang="nb-NO" sz="800" dirty="0">
              <a:solidFill>
                <a:srgbClr val="000000"/>
              </a:solidFill>
            </a:endParaRPr>
          </a:p>
          <a:p>
            <a:pPr marL="342900" indent="-342900" algn="l">
              <a:buFont typeface="Arial" panose="020B0604020202020204" pitchFamily="34" charset="0"/>
              <a:buChar char="•"/>
            </a:pPr>
            <a:r>
              <a:rPr lang="nb-NO" sz="2400" dirty="0">
                <a:solidFill>
                  <a:srgbClr val="000000"/>
                </a:solidFill>
              </a:rPr>
              <a:t>Sivilt </a:t>
            </a:r>
            <a:r>
              <a:rPr lang="nb-NO" sz="2400" dirty="0" smtClean="0">
                <a:solidFill>
                  <a:srgbClr val="000000"/>
                </a:solidFill>
              </a:rPr>
              <a:t>samfunn</a:t>
            </a:r>
          </a:p>
          <a:p>
            <a:pPr marL="800100" lvl="1" indent="-342900" algn="l">
              <a:buFont typeface="Arial" panose="020B0604020202020204" pitchFamily="34" charset="0"/>
              <a:buChar char="•"/>
            </a:pPr>
            <a:r>
              <a:rPr lang="nb-NO" sz="2000" dirty="0" smtClean="0">
                <a:solidFill>
                  <a:srgbClr val="000000"/>
                </a:solidFill>
              </a:rPr>
              <a:t>Rådgivende utvalg</a:t>
            </a:r>
          </a:p>
          <a:p>
            <a:pPr marL="800100" lvl="1" indent="-342900" algn="l">
              <a:buFont typeface="Arial" panose="020B0604020202020204" pitchFamily="34" charset="0"/>
              <a:buChar char="•"/>
            </a:pPr>
            <a:r>
              <a:rPr lang="nb-NO" sz="2000" dirty="0" smtClean="0">
                <a:solidFill>
                  <a:srgbClr val="000000"/>
                </a:solidFill>
              </a:rPr>
              <a:t>Andre møtepunkter</a:t>
            </a:r>
          </a:p>
          <a:p>
            <a:pPr marL="800100" lvl="1" indent="-342900" algn="l">
              <a:buFont typeface="Arial" panose="020B0604020202020204" pitchFamily="34" charset="0"/>
              <a:buChar char="•"/>
            </a:pPr>
            <a:endParaRPr lang="nb-NO" sz="800" dirty="0">
              <a:solidFill>
                <a:srgbClr val="000000"/>
              </a:solidFill>
            </a:endParaRPr>
          </a:p>
          <a:p>
            <a:pPr marL="342900" indent="-342900" algn="l">
              <a:buFont typeface="Arial" panose="020B0604020202020204" pitchFamily="34" charset="0"/>
              <a:buChar char="•"/>
            </a:pPr>
            <a:r>
              <a:rPr lang="nb-NO" sz="2400" dirty="0" smtClean="0">
                <a:solidFill>
                  <a:srgbClr val="000000"/>
                </a:solidFill>
              </a:rPr>
              <a:t>Rapporteringslinje</a:t>
            </a:r>
            <a:r>
              <a:rPr lang="nb-NO" sz="2400" dirty="0">
                <a:solidFill>
                  <a:srgbClr val="000000"/>
                </a:solidFill>
              </a:rPr>
              <a:t>:</a:t>
            </a:r>
          </a:p>
          <a:p>
            <a:pPr marL="800100" lvl="1" indent="-342900" algn="l">
              <a:buFont typeface="Arial" panose="020B0604020202020204" pitchFamily="34" charset="0"/>
              <a:buChar char="•"/>
            </a:pPr>
            <a:r>
              <a:rPr lang="nb-NO" sz="2000" dirty="0">
                <a:solidFill>
                  <a:srgbClr val="000000"/>
                </a:solidFill>
              </a:rPr>
              <a:t>Stortinget</a:t>
            </a:r>
          </a:p>
          <a:p>
            <a:pPr marL="800100" lvl="1" indent="-342900" algn="l">
              <a:buFont typeface="Arial" panose="020B0604020202020204" pitchFamily="34" charset="0"/>
              <a:buChar char="•"/>
            </a:pPr>
            <a:r>
              <a:rPr lang="nb-NO" sz="2000" dirty="0">
                <a:solidFill>
                  <a:srgbClr val="000000"/>
                </a:solidFill>
              </a:rPr>
              <a:t>UN Sub-Committee - SPT </a:t>
            </a:r>
            <a:endParaRPr lang="nb-NO" sz="800" dirty="0" smtClean="0">
              <a:solidFill>
                <a:srgbClr val="000000"/>
              </a:solidFill>
            </a:endParaRPr>
          </a:p>
          <a:p>
            <a:pPr algn="l"/>
            <a:endParaRPr lang="nb-NO" sz="2400" dirty="0">
              <a:solidFill>
                <a:srgbClr val="000000"/>
              </a:solidFill>
            </a:endParaRPr>
          </a:p>
        </p:txBody>
      </p:sp>
    </p:spTree>
    <p:extLst>
      <p:ext uri="{BB962C8B-B14F-4D97-AF65-F5344CB8AC3E}">
        <p14:creationId xmlns:p14="http://schemas.microsoft.com/office/powerpoint/2010/main" val="820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33323" y="1052736"/>
            <a:ext cx="6096000" cy="519113"/>
          </a:xfrm>
        </p:spPr>
        <p:txBody>
          <a:bodyPr/>
          <a:lstStyle/>
          <a:p>
            <a:r>
              <a:rPr lang="nb-NO" dirty="0" smtClean="0"/>
              <a:t>Metode under besøk</a:t>
            </a:r>
            <a:endParaRPr lang="nb-NO" dirty="0"/>
          </a:p>
        </p:txBody>
      </p:sp>
      <p:sp>
        <p:nvSpPr>
          <p:cNvPr id="3" name="Plassholder for tekst 2"/>
          <p:cNvSpPr>
            <a:spLocks noGrp="1"/>
          </p:cNvSpPr>
          <p:nvPr>
            <p:ph type="body" sz="half" idx="1"/>
          </p:nvPr>
        </p:nvSpPr>
        <p:spPr>
          <a:xfrm>
            <a:off x="827584" y="1844824"/>
            <a:ext cx="3960440" cy="4290405"/>
          </a:xfrm>
        </p:spPr>
        <p:txBody>
          <a:bodyPr/>
          <a:lstStyle/>
          <a:p>
            <a:pPr>
              <a:buFont typeface="Arial" panose="020B0604020202020204" pitchFamily="34" charset="0"/>
              <a:buChar char="•"/>
            </a:pPr>
            <a:r>
              <a:rPr lang="nb-NO" b="1" dirty="0" smtClean="0"/>
              <a:t>Informasjonsinnhenting i forkant (varslet/uvarslet)</a:t>
            </a:r>
          </a:p>
          <a:p>
            <a:pPr>
              <a:buFont typeface="Arial" panose="020B0604020202020204" pitchFamily="34" charset="0"/>
              <a:buChar char="•"/>
            </a:pPr>
            <a:r>
              <a:rPr lang="nb-NO" b="1" dirty="0" smtClean="0"/>
              <a:t>Varsle innsatte/brukere/ pasienter – brosjyre/oppslag</a:t>
            </a:r>
          </a:p>
          <a:p>
            <a:pPr>
              <a:buFont typeface="Arial" panose="020B0604020202020204" pitchFamily="34" charset="0"/>
              <a:buChar char="•"/>
            </a:pPr>
            <a:r>
              <a:rPr lang="nb-NO" b="1" dirty="0" smtClean="0"/>
              <a:t>Møte med ledelsen</a:t>
            </a:r>
          </a:p>
          <a:p>
            <a:pPr>
              <a:buFont typeface="Arial" panose="020B0604020202020204" pitchFamily="34" charset="0"/>
              <a:buChar char="•"/>
            </a:pPr>
            <a:r>
              <a:rPr lang="nb-NO" b="1" dirty="0" smtClean="0"/>
              <a:t>Befaring</a:t>
            </a:r>
          </a:p>
          <a:p>
            <a:pPr>
              <a:buFont typeface="Arial" panose="020B0604020202020204" pitchFamily="34" charset="0"/>
              <a:buChar char="•"/>
            </a:pPr>
            <a:r>
              <a:rPr lang="nb-NO" b="1" dirty="0" smtClean="0">
                <a:solidFill>
                  <a:schemeClr val="accent6">
                    <a:lumMod val="60000"/>
                    <a:lumOff val="40000"/>
                  </a:schemeClr>
                </a:solidFill>
              </a:rPr>
              <a:t>Samtaler med brukere/innsatte/pasienter</a:t>
            </a:r>
          </a:p>
          <a:p>
            <a:pPr>
              <a:buFont typeface="Arial" panose="020B0604020202020204" pitchFamily="34" charset="0"/>
              <a:buChar char="•"/>
            </a:pPr>
            <a:r>
              <a:rPr lang="nb-NO" b="1" dirty="0" smtClean="0"/>
              <a:t>Dokumentgjennomgang </a:t>
            </a:r>
          </a:p>
          <a:p>
            <a:pPr>
              <a:buFont typeface="Arial" panose="020B0604020202020204" pitchFamily="34" charset="0"/>
              <a:buChar char="•"/>
            </a:pPr>
            <a:r>
              <a:rPr lang="nb-NO" b="1" dirty="0" smtClean="0"/>
              <a:t>Møter med andre aktører</a:t>
            </a:r>
          </a:p>
          <a:p>
            <a:pPr>
              <a:buFont typeface="Arial" panose="020B0604020202020204" pitchFamily="34" charset="0"/>
              <a:buChar char="•"/>
            </a:pPr>
            <a:r>
              <a:rPr lang="nb-NO" b="1" dirty="0" smtClean="0"/>
              <a:t>Møter/samtaler med ansatte</a:t>
            </a:r>
            <a:endParaRPr lang="nb-NO" b="1" dirty="0"/>
          </a:p>
        </p:txBody>
      </p:sp>
      <p:pic>
        <p:nvPicPr>
          <p:cNvPr id="2050" name="Picture 2" descr="C:\Users\hfe\Downloads\bil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05037" y="2303875"/>
            <a:ext cx="4248472" cy="318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6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M_PPmal2">
  <a:themeElements>
    <a:clrScheme name="SOM_PPmal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OM_PPmal2">
      <a:majorFont>
        <a:latin typeface="Times New Roman"/>
        <a:ea typeface=""/>
        <a:cs typeface=""/>
      </a:majorFont>
      <a:minorFont>
        <a:latin typeface="Times New Roman"/>
        <a:ea typeface=""/>
        <a:cs typeface=""/>
      </a:minorFont>
    </a:fontScheme>
    <a:fmtScheme name="Menneskelig">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OM_PPmal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M_PPmal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M_PPmal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M_PPmal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M_PPmal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M_PPmal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M_PPmal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OM_PPmal2">
  <a:themeElements>
    <a:clrScheme name="SOM_PPmal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OM_PPmal2">
      <a:majorFont>
        <a:latin typeface="Times New Roman"/>
        <a:ea typeface=""/>
        <a:cs typeface=""/>
      </a:majorFont>
      <a:minorFont>
        <a:latin typeface="Times New Roman"/>
        <a:ea typeface=""/>
        <a:cs typeface=""/>
      </a:minorFont>
    </a:fontScheme>
    <a:fmtScheme name="Menneskelig">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OM_PPmal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M_PPmal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M_PPmal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M_PPmal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M_PPmal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M_PPmal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M_PPmal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OM_PPmal2">
  <a:themeElements>
    <a:clrScheme name="SOM_PPmal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OM_PPmal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OM_PPmal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M_PPmal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M_PPmal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M_PPmal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M_PPmal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M_PPmal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M_PPmal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OM_PPmal2">
  <a:themeElements>
    <a:clrScheme name="SOM_PPmal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OM_PPmal2">
      <a:majorFont>
        <a:latin typeface="Times New Roman"/>
        <a:ea typeface=""/>
        <a:cs typeface=""/>
      </a:majorFont>
      <a:minorFont>
        <a:latin typeface="Times New Roman"/>
        <a:ea typeface=""/>
        <a:cs typeface=""/>
      </a:minorFont>
    </a:fontScheme>
    <a:fmtScheme name="Menneskelig">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OM_PPmal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M_PPmal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M_PPmal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M_PPmal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M_PPmal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M_PPmal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M_PPmal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6304</TotalTime>
  <Words>2414</Words>
  <Application>Microsoft Office PowerPoint</Application>
  <PresentationFormat>Skjermfremvisning (4:3)</PresentationFormat>
  <Paragraphs>334</Paragraphs>
  <Slides>20</Slides>
  <Notes>19</Notes>
  <HiddenSlides>0</HiddenSlides>
  <MMClips>0</MMClips>
  <ScaleCrop>false</ScaleCrop>
  <HeadingPairs>
    <vt:vector size="6" baseType="variant">
      <vt:variant>
        <vt:lpstr>Brukte skrifter</vt:lpstr>
      </vt:variant>
      <vt:variant>
        <vt:i4>2</vt:i4>
      </vt:variant>
      <vt:variant>
        <vt:lpstr>Tema</vt:lpstr>
      </vt:variant>
      <vt:variant>
        <vt:i4>5</vt:i4>
      </vt:variant>
      <vt:variant>
        <vt:lpstr>Lysbildetitler</vt:lpstr>
      </vt:variant>
      <vt:variant>
        <vt:i4>20</vt:i4>
      </vt:variant>
    </vt:vector>
  </HeadingPairs>
  <TitlesOfParts>
    <vt:vector size="27" baseType="lpstr">
      <vt:lpstr>Arial</vt:lpstr>
      <vt:lpstr>Times New Roman</vt:lpstr>
      <vt:lpstr>Default Design</vt:lpstr>
      <vt:lpstr>SOM_PPmal2</vt:lpstr>
      <vt:lpstr>1_SOM_PPmal2</vt:lpstr>
      <vt:lpstr>2_SOM_PPmal2</vt:lpstr>
      <vt:lpstr>3_SOM_PPmal2</vt:lpstr>
      <vt:lpstr>PowerPoint-presentasjon</vt:lpstr>
      <vt:lpstr>PowerPoint-presentasjon</vt:lpstr>
      <vt:lpstr>Hvorfor forebygge?</vt:lpstr>
      <vt:lpstr>Hva er tortur og annen grusom, umenneskelig,  nedverdigende behandling eller straff?</vt:lpstr>
      <vt:lpstr>Hva er tortur og annen grusom, umenneskelig,  nedverdigende behandling eller straff?</vt:lpstr>
      <vt:lpstr>Optional Protocol to the Convention against Torture and other Cruel, Inhuman or Degrading Treatment or Punishment</vt:lpstr>
      <vt:lpstr>Nasjonal forebyggende mekanisme – mandat og virkeområde</vt:lpstr>
      <vt:lpstr>Forankring og påvirkning </vt:lpstr>
      <vt:lpstr>Metode under besøk</vt:lpstr>
      <vt:lpstr>Hva skjer etter et besøk</vt:lpstr>
      <vt:lpstr>Besøk gjennomført høsten 2014</vt:lpstr>
      <vt:lpstr>PowerPoint-presentasjon</vt:lpstr>
      <vt:lpstr>Psykisk syke i fengsel </vt:lpstr>
      <vt:lpstr>Psykisk syke i fengsel</vt:lpstr>
      <vt:lpstr>Isolasjon</vt:lpstr>
      <vt:lpstr>Isolasjon – “fengselspsykose”</vt:lpstr>
      <vt:lpstr>Isolasjon</vt:lpstr>
      <vt:lpstr>Forebyggingsenhetens bekymringer</vt:lpstr>
      <vt:lpstr>Forebyggingsenhetens metodiske utfordringer</vt:lpstr>
      <vt:lpstr>Forebyggingsenhetens planlagt arbeid i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presentasjon</dc:title>
  <dc:creator>Arne</dc:creator>
  <cp:lastModifiedBy>Helga Fastrup Ervik</cp:lastModifiedBy>
  <cp:revision>345</cp:revision>
  <dcterms:created xsi:type="dcterms:W3CDTF">2004-03-08T20:04:17Z</dcterms:created>
  <dcterms:modified xsi:type="dcterms:W3CDTF">2014-11-25T14:09:56Z</dcterms:modified>
</cp:coreProperties>
</file>