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9" r:id="rId2"/>
  </p:sldMasterIdLst>
  <p:notesMasterIdLst>
    <p:notesMasterId r:id="rId16"/>
  </p:notesMasterIdLst>
  <p:handoutMasterIdLst>
    <p:handoutMasterId r:id="rId17"/>
  </p:handoutMasterIdLst>
  <p:sldIdLst>
    <p:sldId id="281" r:id="rId3"/>
    <p:sldId id="294" r:id="rId4"/>
    <p:sldId id="295" r:id="rId5"/>
    <p:sldId id="306" r:id="rId6"/>
    <p:sldId id="296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C00"/>
    <a:srgbClr val="D8DFAE"/>
    <a:srgbClr val="3EA785"/>
    <a:srgbClr val="855A96"/>
    <a:srgbClr val="006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iddels stil 1 - aks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iddels stil 1 - aks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iddels stil 1 - aks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iddels stil 1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68134" autoAdjust="0"/>
  </p:normalViewPr>
  <p:slideViewPr>
    <p:cSldViewPr snapToGrid="0" snapToObjects="1" showGuides="1">
      <p:cViewPr varScale="1">
        <p:scale>
          <a:sx n="47" d="100"/>
          <a:sy n="47" d="100"/>
        </p:scale>
        <p:origin x="-1359" y="-5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5" d="100"/>
          <a:sy n="45" d="100"/>
        </p:scale>
        <p:origin x="-286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485092" y="573230"/>
            <a:ext cx="4123284" cy="2654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097448" y="9389276"/>
            <a:ext cx="1192006" cy="24527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6FD35FDB-985D-474B-B633-C79EFFAEE742}" type="datetime1">
              <a:rPr lang="nb-NO" sz="1000" smtClean="0"/>
              <a:t>24.01.2017</a:t>
            </a:fld>
            <a:endParaRPr lang="nb-NO" sz="1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485092" y="9389276"/>
            <a:ext cx="4612356" cy="24527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10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6366049" y="9389276"/>
            <a:ext cx="430053" cy="2490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C97DF734-C432-4544-B31B-E1C93589B043}" type="slidenum">
              <a:rPr lang="nb-NO" sz="1000" smtClean="0"/>
              <a:pPr algn="l"/>
              <a:t>‹#›</a:t>
            </a:fld>
            <a:endParaRPr lang="nb-NO" sz="100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189" y="199373"/>
            <a:ext cx="1545860" cy="59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215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679766" y="643109"/>
            <a:ext cx="3954142" cy="181592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820187" y="9423315"/>
            <a:ext cx="1297720" cy="2796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/>
            </a:lvl1pPr>
          </a:lstStyle>
          <a:p>
            <a:fld id="{F6F542A8-6941-1C4E-B558-235A09E84183}" type="datetime1">
              <a:rPr lang="nb-NO" smtClean="0"/>
              <a:t>24.01.2017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679767" y="9428584"/>
            <a:ext cx="4140419" cy="2743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6229606" y="9428585"/>
            <a:ext cx="566495" cy="27435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/>
            </a:lvl1pPr>
          </a:lstStyle>
          <a:p>
            <a:fld id="{E17747EF-E64D-7848-A5FE-D6E885B48FC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89" y="199373"/>
            <a:ext cx="1545860" cy="59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4606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F542A8-6941-1C4E-B558-235A09E84183}" type="datetime1">
              <a:rPr lang="nb-NO" smtClean="0"/>
              <a:t>24.01.2017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7747EF-E64D-7848-A5FE-D6E885B48FCE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2771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dirty="0" smtClean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F542A8-6941-1C4E-B558-235A09E84183}" type="datetime1">
              <a:rPr lang="nb-NO" smtClean="0"/>
              <a:t>24.01.2017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7747EF-E64D-7848-A5FE-D6E885B48FCE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0444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 smtClean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F542A8-6941-1C4E-B558-235A09E84183}" type="datetime1">
              <a:rPr lang="nb-NO" smtClean="0"/>
              <a:t>24.01.2017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7747EF-E64D-7848-A5FE-D6E885B48FCE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5544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F542A8-6941-1C4E-B558-235A09E84183}" type="datetime1">
              <a:rPr lang="nb-NO" smtClean="0"/>
              <a:t>24.01.2017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7747EF-E64D-7848-A5FE-D6E885B48FCE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1080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F542A8-6941-1C4E-B558-235A09E84183}" type="datetime1">
              <a:rPr lang="nb-NO" smtClean="0"/>
              <a:t>24.01.2017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7747EF-E64D-7848-A5FE-D6E885B48FCE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054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F542A8-6941-1C4E-B558-235A09E84183}" type="datetime1">
              <a:rPr lang="nb-NO" smtClean="0"/>
              <a:t>24.01.2017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7747EF-E64D-7848-A5FE-D6E885B48FCE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4678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F542A8-6941-1C4E-B558-235A09E84183}" type="datetime1">
              <a:rPr lang="nb-NO" smtClean="0"/>
              <a:t>24.01.2017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7747EF-E64D-7848-A5FE-D6E885B48FCE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3354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F542A8-6941-1C4E-B558-235A09E84183}" type="datetime1">
              <a:rPr lang="nb-NO" smtClean="0">
                <a:solidFill>
                  <a:prstClr val="black"/>
                </a:solidFill>
              </a:rPr>
              <a:pPr/>
              <a:t>24.01.2017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7747EF-E64D-7848-A5FE-D6E885B48FCE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33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F542A8-6941-1C4E-B558-235A09E84183}" type="datetime1">
              <a:rPr lang="nb-NO" smtClean="0"/>
              <a:t>24.01.2017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7747EF-E64D-7848-A5FE-D6E885B48FCE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5480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F542A8-6941-1C4E-B558-235A09E84183}" type="datetime1">
              <a:rPr lang="nb-NO" smtClean="0"/>
              <a:t>24.01.2017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7747EF-E64D-7848-A5FE-D6E885B48FCE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1968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F542A8-6941-1C4E-B558-235A09E84183}" type="datetime1">
              <a:rPr lang="nb-NO" smtClean="0"/>
              <a:t>24.01.2017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7747EF-E64D-7848-A5FE-D6E885B48FCE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658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i="0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F542A8-6941-1C4E-B558-235A09E84183}" type="datetime1">
              <a:rPr lang="nb-NO" smtClean="0"/>
              <a:t>24.01.2017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7747EF-E64D-7848-A5FE-D6E885B48FCE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107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F542A8-6941-1C4E-B558-235A09E84183}" type="datetime1">
              <a:rPr lang="nb-NO" smtClean="0"/>
              <a:t>24.01.2017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7747EF-E64D-7848-A5FE-D6E885B48FCE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253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_bru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3200"/>
            <a:ext cx="12192000" cy="35137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2450250"/>
            <a:ext cx="10515600" cy="772437"/>
          </a:xfrm>
        </p:spPr>
        <p:txBody>
          <a:bodyPr rIns="0"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9788" y="3439032"/>
            <a:ext cx="10514012" cy="911380"/>
          </a:xfrm>
        </p:spPr>
        <p:txBody>
          <a:bodyPr rIns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487" y="368300"/>
            <a:ext cx="3021026" cy="106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541F-5887-45D3-B075-3181030EAC8F}" type="datetime1">
              <a:rPr lang="nb-NO" smtClean="0"/>
              <a:t>24.01.2017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Barnekonvensjonen i Fylkesmannens saksbehandling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815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47A4-A349-473F-8C89-9D2D8D57F851}" type="datetime1">
              <a:rPr lang="nb-NO" smtClean="0"/>
              <a:t>24.01.2017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Barnekonvensjonen i Fylkesmannens saksbehandling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60463"/>
            <a:ext cx="12192000" cy="5013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i="1">
                <a:solidFill>
                  <a:schemeClr val="bg2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031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08C3-0AFA-4CD1-A5E5-5C49C12FA708}" type="datetime1">
              <a:rPr lang="nb-NO" smtClean="0"/>
              <a:t>24.01.2017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Barnekonvensjonen i Fylkesmannens saksbehandling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60463"/>
            <a:ext cx="6096000" cy="5013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i="1">
                <a:solidFill>
                  <a:schemeClr val="bg2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7" name="Plassholder for bilde 5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160463"/>
            <a:ext cx="6096000" cy="5013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i="1">
                <a:solidFill>
                  <a:schemeClr val="bg2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93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8DCD-FE23-465E-8ECC-5ECDA1E966CE}" type="datetime1">
              <a:rPr lang="nb-NO" smtClean="0"/>
              <a:t>24.01.2017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Barnekonvensjonen i Fylkesmannens saksbehandling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60463"/>
            <a:ext cx="6096000" cy="2513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i="1">
                <a:solidFill>
                  <a:schemeClr val="bg2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8" name="Plassholder for bilde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673784"/>
            <a:ext cx="6096000" cy="25004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i="1">
                <a:solidFill>
                  <a:schemeClr val="bg2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9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60463"/>
            <a:ext cx="6096000" cy="2513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i="1">
                <a:solidFill>
                  <a:schemeClr val="bg2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0" name="Plassholder for bilde 5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673784"/>
            <a:ext cx="6096000" cy="25004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i="1">
                <a:solidFill>
                  <a:schemeClr val="bg2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076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653E-53CA-477E-B726-1CDBA4D8ACD0}" type="datetime1">
              <a:rPr lang="nb-NO" smtClean="0"/>
              <a:t>24.01.2017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Barnekonvensjonen i Fylkesmannens saksbehandling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17422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i="1">
                <a:solidFill>
                  <a:schemeClr val="bg2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43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E657-1C1A-4B9B-AC13-9E81F37AF3FA}" type="datetime1">
              <a:rPr lang="nb-NO" smtClean="0"/>
              <a:t>24.01.2017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Barnekonvensjonen i Fylkesmannens saksbehandling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741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8775"/>
            <a:ext cx="12192000" cy="351378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487" y="368300"/>
            <a:ext cx="3021026" cy="1067210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839788" y="5335828"/>
            <a:ext cx="1051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nb-NO" sz="1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Akersgaten 8, Postboks 3 Sentrum</a:t>
            </a:r>
            <a:r>
              <a:rPr lang="nb-NO" sz="16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0101 Oslo</a:t>
            </a:r>
          </a:p>
          <a:p>
            <a:pPr algn="ctr">
              <a:lnSpc>
                <a:spcPct val="100000"/>
              </a:lnSpc>
            </a:pPr>
            <a:r>
              <a:rPr lang="nb-NO" sz="1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Telefon +47 22 82 85 00</a:t>
            </a:r>
          </a:p>
          <a:p>
            <a:pPr algn="ctr">
              <a:lnSpc>
                <a:spcPct val="100000"/>
              </a:lnSpc>
            </a:pPr>
            <a:r>
              <a:rPr lang="nb-NO" sz="1600" b="0" kern="1200" dirty="0" err="1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sivilombudsmannen.no</a:t>
            </a:r>
            <a:endParaRPr lang="nb-NO" sz="1600" b="0" kern="1200" dirty="0" smtClean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47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_bru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894459"/>
            <a:ext cx="12192000" cy="263534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2450302"/>
            <a:ext cx="10515600" cy="772437"/>
          </a:xfrm>
        </p:spPr>
        <p:txBody>
          <a:bodyPr rIns="0"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9791" y="3439032"/>
            <a:ext cx="10514012" cy="911380"/>
          </a:xfrm>
        </p:spPr>
        <p:txBody>
          <a:bodyPr rIns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213" y="294151"/>
            <a:ext cx="3285641" cy="87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8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_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2450302"/>
            <a:ext cx="10515600" cy="772437"/>
          </a:xfrm>
        </p:spPr>
        <p:txBody>
          <a:bodyPr rIns="0" anchor="b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9791" y="3439032"/>
            <a:ext cx="10514012" cy="911380"/>
          </a:xfrm>
        </p:spPr>
        <p:txBody>
          <a:bodyPr rIns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3873167"/>
            <a:ext cx="12192000" cy="2648834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691" y="297399"/>
            <a:ext cx="3282132" cy="86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0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_orange gul">
    <p:bg>
      <p:bgPr>
        <a:gradFill>
          <a:gsLst>
            <a:gs pos="0">
              <a:schemeClr val="accent5"/>
            </a:gs>
            <a:gs pos="79000">
              <a:schemeClr val="accent6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4162553"/>
            <a:ext cx="10515600" cy="7724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9791" y="5151283"/>
            <a:ext cx="10514012" cy="91138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9521"/>
            <a:ext cx="12192000" cy="263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1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_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644" y="368300"/>
            <a:ext cx="3024712" cy="106721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3200"/>
            <a:ext cx="12192000" cy="35137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2450250"/>
            <a:ext cx="10515600" cy="772437"/>
          </a:xfrm>
        </p:spPr>
        <p:txBody>
          <a:bodyPr rIns="0" anchor="b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9788" y="3439032"/>
            <a:ext cx="10514012" cy="911380"/>
          </a:xfrm>
        </p:spPr>
        <p:txBody>
          <a:bodyPr rIns="0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9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_blå forløpning">
    <p:bg>
      <p:bgPr>
        <a:gradFill>
          <a:gsLst>
            <a:gs pos="57000">
              <a:schemeClr val="accent3"/>
            </a:gs>
            <a:gs pos="0">
              <a:schemeClr val="accent4"/>
            </a:gs>
            <a:gs pos="100000">
              <a:schemeClr val="accent2"/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4162553"/>
            <a:ext cx="10515600" cy="7724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9791" y="5151283"/>
            <a:ext cx="10514012" cy="91138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9521"/>
            <a:ext cx="12192000" cy="263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9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_grønn forløpning">
    <p:bg>
      <p:bgPr>
        <a:gradFill>
          <a:gsLst>
            <a:gs pos="59000">
              <a:srgbClr val="3EA785"/>
            </a:gs>
            <a:gs pos="0">
              <a:srgbClr val="006D68"/>
            </a:gs>
            <a:gs pos="100000">
              <a:srgbClr val="D8DFAE"/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4162553"/>
            <a:ext cx="10515600" cy="7724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9791" y="5151283"/>
            <a:ext cx="10514012" cy="91138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9521"/>
            <a:ext cx="12192000" cy="263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2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_bru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4162553"/>
            <a:ext cx="10515600" cy="7724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9791" y="5151283"/>
            <a:ext cx="10514012" cy="91138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9521"/>
            <a:ext cx="12192000" cy="263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4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F2D6-EE94-204C-AB4D-18A2DBE947CD}" type="datetime1">
              <a:rPr lang="nb-NO" smtClean="0">
                <a:solidFill>
                  <a:srgbClr val="463E3F"/>
                </a:solidFill>
              </a:rPr>
              <a:pPr/>
              <a:t>24.01.2017</a:t>
            </a:fld>
            <a:endParaRPr lang="nb-NO">
              <a:solidFill>
                <a:srgbClr val="463E3F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63E3F"/>
                </a:solidFill>
              </a:rPr>
              <a:t>Enkel innføring i Sivilombudsmannen powerpointmal</a:t>
            </a:r>
            <a:endParaRPr lang="nb-NO">
              <a:solidFill>
                <a:srgbClr val="463E3F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03538" y="6404713"/>
            <a:ext cx="434135" cy="239659"/>
          </a:xfrm>
        </p:spPr>
        <p:txBody>
          <a:bodyPr/>
          <a:lstStyle/>
          <a:p>
            <a:fld id="{91F10A9C-6975-7440-93FD-B27ED63DD5D4}" type="slidenum">
              <a:rPr lang="nb-NO" smtClean="0">
                <a:solidFill>
                  <a:srgbClr val="463E3F"/>
                </a:solidFill>
              </a:rPr>
              <a:pPr/>
              <a:t>‹#›</a:t>
            </a:fld>
            <a:endParaRPr lang="nb-NO">
              <a:solidFill>
                <a:srgbClr val="463E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628775"/>
            <a:ext cx="5181600" cy="44338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628775"/>
            <a:ext cx="5181600" cy="44338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A512-8BEC-A148-9F13-A96423536218}" type="datetime1">
              <a:rPr lang="nb-NO" smtClean="0">
                <a:solidFill>
                  <a:srgbClr val="463E3F"/>
                </a:solidFill>
              </a:rPr>
              <a:pPr/>
              <a:t>24.01.2017</a:t>
            </a:fld>
            <a:endParaRPr lang="nb-NO">
              <a:solidFill>
                <a:srgbClr val="463E3F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63E3F"/>
                </a:solidFill>
              </a:rPr>
              <a:t>Enkel innføring i Sivilombudsmannen powerpointmal</a:t>
            </a:r>
            <a:endParaRPr lang="nb-NO">
              <a:solidFill>
                <a:srgbClr val="463E3F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>
                <a:solidFill>
                  <a:srgbClr val="463E3F"/>
                </a:solidFill>
              </a:rPr>
              <a:pPr/>
              <a:t>‹#›</a:t>
            </a:fld>
            <a:endParaRPr lang="nb-NO">
              <a:solidFill>
                <a:srgbClr val="463E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2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9" y="1628775"/>
            <a:ext cx="5157787" cy="54836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9" y="2392141"/>
            <a:ext cx="5157787" cy="367052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3" y="1628775"/>
            <a:ext cx="5183188" cy="54836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3" y="2392141"/>
            <a:ext cx="5183188" cy="367052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485C-2F16-8646-9C09-CC237B3381D9}" type="datetime1">
              <a:rPr lang="nb-NO" smtClean="0">
                <a:solidFill>
                  <a:srgbClr val="463E3F"/>
                </a:solidFill>
              </a:rPr>
              <a:pPr/>
              <a:t>24.01.2017</a:t>
            </a:fld>
            <a:endParaRPr lang="nb-NO">
              <a:solidFill>
                <a:srgbClr val="463E3F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63E3F"/>
                </a:solidFill>
              </a:rPr>
              <a:t>Enkel innføring i Sivilombudsmannen powerpointmal</a:t>
            </a:r>
            <a:endParaRPr lang="nb-NO">
              <a:solidFill>
                <a:srgbClr val="463E3F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>
                <a:solidFill>
                  <a:srgbClr val="463E3F"/>
                </a:solidFill>
              </a:rPr>
              <a:pPr/>
              <a:t>‹#›</a:t>
            </a:fld>
            <a:endParaRPr lang="nb-NO">
              <a:solidFill>
                <a:srgbClr val="463E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3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CCF8-118C-294A-80F6-7F4C650005A2}" type="datetime1">
              <a:rPr lang="nb-NO" smtClean="0">
                <a:solidFill>
                  <a:srgbClr val="463E3F"/>
                </a:solidFill>
              </a:rPr>
              <a:pPr/>
              <a:t>24.01.2017</a:t>
            </a:fld>
            <a:endParaRPr lang="nb-NO">
              <a:solidFill>
                <a:srgbClr val="463E3F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63E3F"/>
                </a:solidFill>
              </a:rPr>
              <a:t>Enkel innføring i Sivilombudsmannen powerpointmal</a:t>
            </a:r>
            <a:endParaRPr lang="nb-NO">
              <a:solidFill>
                <a:srgbClr val="463E3F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>
                <a:solidFill>
                  <a:srgbClr val="463E3F"/>
                </a:solidFill>
              </a:rPr>
              <a:pPr/>
              <a:t>‹#›</a:t>
            </a:fld>
            <a:endParaRPr lang="nb-NO">
              <a:solidFill>
                <a:srgbClr val="463E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4E40-5AEE-4C49-9DD1-9CEB58365464}" type="datetime1">
              <a:rPr lang="nb-NO" smtClean="0">
                <a:solidFill>
                  <a:srgbClr val="463E3F"/>
                </a:solidFill>
              </a:rPr>
              <a:pPr/>
              <a:t>24.01.2017</a:t>
            </a:fld>
            <a:endParaRPr lang="nb-NO">
              <a:solidFill>
                <a:srgbClr val="463E3F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63E3F"/>
                </a:solidFill>
              </a:rPr>
              <a:t>Enkel innføring i Sivilombudsmannen powerpointmal</a:t>
            </a:r>
            <a:endParaRPr lang="nb-NO">
              <a:solidFill>
                <a:srgbClr val="463E3F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>
                <a:solidFill>
                  <a:srgbClr val="463E3F"/>
                </a:solidFill>
              </a:rPr>
              <a:pPr/>
              <a:t>‹#›</a:t>
            </a:fld>
            <a:endParaRPr lang="nb-NO">
              <a:solidFill>
                <a:srgbClr val="463E3F"/>
              </a:solidFill>
            </a:endParaRPr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60463"/>
            <a:ext cx="12192000" cy="5013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51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9C06-52E1-7C44-AFDE-0C799BD5DD4A}" type="datetime1">
              <a:rPr lang="nb-NO" smtClean="0">
                <a:solidFill>
                  <a:srgbClr val="463E3F"/>
                </a:solidFill>
              </a:rPr>
              <a:pPr/>
              <a:t>24.01.2017</a:t>
            </a:fld>
            <a:endParaRPr lang="nb-NO">
              <a:solidFill>
                <a:srgbClr val="463E3F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63E3F"/>
                </a:solidFill>
              </a:rPr>
              <a:t>Enkel innføring i Sivilombudsmannen powerpointmal</a:t>
            </a:r>
            <a:endParaRPr lang="nb-NO">
              <a:solidFill>
                <a:srgbClr val="463E3F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>
                <a:solidFill>
                  <a:srgbClr val="463E3F"/>
                </a:solidFill>
              </a:rPr>
              <a:pPr/>
              <a:t>‹#›</a:t>
            </a:fld>
            <a:endParaRPr lang="nb-NO">
              <a:solidFill>
                <a:srgbClr val="463E3F"/>
              </a:solidFill>
            </a:endParaRPr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60463"/>
            <a:ext cx="6096000" cy="5013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7" name="Plassholder for bilde 5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160463"/>
            <a:ext cx="6096000" cy="5013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699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1EED-95D7-CA44-8DE3-574C194FB5B3}" type="datetime1">
              <a:rPr lang="nb-NO" smtClean="0">
                <a:solidFill>
                  <a:srgbClr val="463E3F"/>
                </a:solidFill>
              </a:rPr>
              <a:pPr/>
              <a:t>24.01.2017</a:t>
            </a:fld>
            <a:endParaRPr lang="nb-NO">
              <a:solidFill>
                <a:srgbClr val="463E3F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63E3F"/>
                </a:solidFill>
              </a:rPr>
              <a:t>Enkel innføring i Sivilombudsmannen powerpointmal</a:t>
            </a:r>
            <a:endParaRPr lang="nb-NO">
              <a:solidFill>
                <a:srgbClr val="463E3F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>
                <a:solidFill>
                  <a:srgbClr val="463E3F"/>
                </a:solidFill>
              </a:rPr>
              <a:pPr/>
              <a:t>‹#›</a:t>
            </a:fld>
            <a:endParaRPr lang="nb-NO">
              <a:solidFill>
                <a:srgbClr val="463E3F"/>
              </a:solidFill>
            </a:endParaRPr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60515"/>
            <a:ext cx="6096000" cy="2513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8" name="Plassholder for bilde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673836"/>
            <a:ext cx="6096000" cy="25004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9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60515"/>
            <a:ext cx="6096000" cy="2513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0" name="Plassholder for bilde 5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673836"/>
            <a:ext cx="6096000" cy="25004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328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_orange gul">
    <p:bg>
      <p:bgPr>
        <a:gradFill>
          <a:gsLst>
            <a:gs pos="0">
              <a:schemeClr val="accent5"/>
            </a:gs>
            <a:gs pos="79000">
              <a:schemeClr val="accent6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298"/>
            <a:ext cx="12192000" cy="35137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4162501"/>
            <a:ext cx="10515600" cy="77243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9788" y="5151283"/>
            <a:ext cx="10514012" cy="9113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240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43D2-33E3-BC4B-A2DB-68B435583375}" type="datetime1">
              <a:rPr lang="nb-NO" smtClean="0">
                <a:solidFill>
                  <a:srgbClr val="463E3F"/>
                </a:solidFill>
              </a:rPr>
              <a:pPr/>
              <a:t>24.01.2017</a:t>
            </a:fld>
            <a:endParaRPr lang="nb-NO">
              <a:solidFill>
                <a:srgbClr val="463E3F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63E3F"/>
                </a:solidFill>
              </a:rPr>
              <a:t>Enkel innføring i Sivilombudsmannen powerpointmal</a:t>
            </a:r>
            <a:endParaRPr lang="nb-NO">
              <a:solidFill>
                <a:srgbClr val="463E3F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>
                <a:solidFill>
                  <a:srgbClr val="463E3F"/>
                </a:solidFill>
              </a:rPr>
              <a:pPr/>
              <a:t>‹#›</a:t>
            </a:fld>
            <a:endParaRPr lang="nb-NO">
              <a:solidFill>
                <a:srgbClr val="463E3F"/>
              </a:solidFill>
            </a:endParaRPr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2"/>
            <a:ext cx="12192000" cy="617422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521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5F67-8871-BE4E-BA5C-B22C7A097814}" type="datetime1">
              <a:rPr lang="nb-NO" smtClean="0">
                <a:solidFill>
                  <a:srgbClr val="463E3F"/>
                </a:solidFill>
              </a:rPr>
              <a:pPr/>
              <a:t>24.01.2017</a:t>
            </a:fld>
            <a:endParaRPr lang="nb-NO">
              <a:solidFill>
                <a:srgbClr val="463E3F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63E3F"/>
                </a:solidFill>
              </a:rPr>
              <a:t>Enkel innføring i Sivilombudsmannen powerpointmal</a:t>
            </a:r>
            <a:endParaRPr lang="nb-NO">
              <a:solidFill>
                <a:srgbClr val="463E3F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>
                <a:solidFill>
                  <a:srgbClr val="463E3F"/>
                </a:solidFill>
              </a:rPr>
              <a:pPr/>
              <a:t>‹#›</a:t>
            </a:fld>
            <a:endParaRPr lang="nb-NO">
              <a:solidFill>
                <a:srgbClr val="463E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839822" y="5416383"/>
            <a:ext cx="1051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>
                <a:solidFill>
                  <a:srgbClr val="FFFFFF"/>
                </a:solidFill>
              </a:rPr>
              <a:t>Besøksadresse: Akersgata 8, </a:t>
            </a:r>
            <a:r>
              <a:rPr lang="nb-NO" sz="1200" dirty="0" err="1" smtClean="0">
                <a:solidFill>
                  <a:srgbClr val="FFFFFF"/>
                </a:solidFill>
              </a:rPr>
              <a:t>inng</a:t>
            </a:r>
            <a:r>
              <a:rPr lang="nb-NO" sz="1200" dirty="0" smtClean="0">
                <a:solidFill>
                  <a:srgbClr val="FFFFFF"/>
                </a:solidFill>
              </a:rPr>
              <a:t>. Tollbugata | Postadresse: Postboks 3 Sentrum, 0101 Oslo</a:t>
            </a:r>
          </a:p>
          <a:p>
            <a:pPr algn="ctr"/>
            <a:r>
              <a:rPr lang="nb-NO" sz="1200" dirty="0" smtClean="0">
                <a:solidFill>
                  <a:srgbClr val="FFFFFF"/>
                </a:solidFill>
              </a:rPr>
              <a:t>Telefon +47 22 82 85 00 | Grønt nummer 800 80 039</a:t>
            </a:r>
          </a:p>
          <a:p>
            <a:pPr algn="ctr"/>
            <a:r>
              <a:rPr lang="nb-NO" sz="1200" dirty="0" err="1" smtClean="0">
                <a:solidFill>
                  <a:srgbClr val="EBBA17"/>
                </a:solidFill>
              </a:rPr>
              <a:t>sivilombudsmannen.no</a:t>
            </a:r>
            <a:endParaRPr lang="nb-NO" sz="1200" dirty="0" smtClean="0">
              <a:solidFill>
                <a:srgbClr val="EBBA17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68049"/>
            <a:ext cx="12192000" cy="263534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213" y="294151"/>
            <a:ext cx="3285641" cy="87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side_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839822" y="5416383"/>
            <a:ext cx="1051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>
                <a:solidFill>
                  <a:srgbClr val="000000"/>
                </a:solidFill>
              </a:rPr>
              <a:t>Besøksadresse: Akersgata 8, </a:t>
            </a:r>
            <a:r>
              <a:rPr lang="nb-NO" sz="1200" dirty="0" err="1" smtClean="0">
                <a:solidFill>
                  <a:srgbClr val="000000"/>
                </a:solidFill>
              </a:rPr>
              <a:t>inng</a:t>
            </a:r>
            <a:r>
              <a:rPr lang="nb-NO" sz="1200" dirty="0" smtClean="0">
                <a:solidFill>
                  <a:srgbClr val="000000"/>
                </a:solidFill>
              </a:rPr>
              <a:t>. Tollbugata | Postadresse: Postboks 3 Sentrum, 0101 Oslo</a:t>
            </a:r>
          </a:p>
          <a:p>
            <a:pPr algn="ctr"/>
            <a:r>
              <a:rPr lang="nb-NO" sz="1200" dirty="0" smtClean="0">
                <a:solidFill>
                  <a:srgbClr val="000000"/>
                </a:solidFill>
              </a:rPr>
              <a:t>Telefon +47 22 82 85 00 | Grønt nummer 800 80 039</a:t>
            </a:r>
          </a:p>
          <a:p>
            <a:pPr algn="ctr"/>
            <a:r>
              <a:rPr lang="nb-NO" sz="1200" dirty="0" err="1" smtClean="0">
                <a:solidFill>
                  <a:srgbClr val="EBBA17"/>
                </a:solidFill>
              </a:rPr>
              <a:t>sivilombudsmannen.no</a:t>
            </a:r>
            <a:endParaRPr lang="nb-NO" sz="1200" dirty="0" smtClean="0">
              <a:solidFill>
                <a:srgbClr val="EBBA17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691" y="297399"/>
            <a:ext cx="3282132" cy="86852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2061253"/>
            <a:ext cx="12192000" cy="264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7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_blå forløpning">
    <p:bg>
      <p:bgPr>
        <a:gradFill>
          <a:gsLst>
            <a:gs pos="57000">
              <a:schemeClr val="accent3"/>
            </a:gs>
            <a:gs pos="0">
              <a:schemeClr val="accent4"/>
            </a:gs>
            <a:gs pos="100000">
              <a:schemeClr val="accent2"/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298"/>
            <a:ext cx="12192000" cy="35137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4162501"/>
            <a:ext cx="10515600" cy="77243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9788" y="5151283"/>
            <a:ext cx="10514012" cy="9113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737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_grønn forløpning">
    <p:bg>
      <p:bgPr>
        <a:gradFill>
          <a:gsLst>
            <a:gs pos="59000">
              <a:srgbClr val="3EA785"/>
            </a:gs>
            <a:gs pos="0">
              <a:srgbClr val="006D68"/>
            </a:gs>
            <a:gs pos="100000">
              <a:srgbClr val="D8DFAE"/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298"/>
            <a:ext cx="12192000" cy="35137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4162501"/>
            <a:ext cx="10515600" cy="77243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9788" y="5151283"/>
            <a:ext cx="10514012" cy="9113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475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_bru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298"/>
            <a:ext cx="12192000" cy="35137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4162501"/>
            <a:ext cx="10515600" cy="77243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9788" y="5151283"/>
            <a:ext cx="10514012" cy="9113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63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DB75-A86E-41F4-AA8D-9665A6174AE0}" type="datetime1">
              <a:rPr lang="nb-NO" smtClean="0"/>
              <a:t>24.01.2017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Barnekonvensjonen i Fylkesmannens saksbehandling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03504" y="6404661"/>
            <a:ext cx="434134" cy="239659"/>
          </a:xfrm>
        </p:spPr>
        <p:txBody>
          <a:bodyPr/>
          <a:lstStyle/>
          <a:p>
            <a:fld id="{91F10A9C-6975-7440-93FD-B27ED63DD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79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628775"/>
            <a:ext cx="5181600" cy="44338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628775"/>
            <a:ext cx="5181600" cy="44338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CD73-DE4A-4515-992E-A21F97247885}" type="datetime1">
              <a:rPr lang="nb-NO" smtClean="0"/>
              <a:t>24.01.2017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Barnekonvensjonen i Fylkesmannens saksbehandling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83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28775"/>
            <a:ext cx="5157787" cy="5483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392141"/>
            <a:ext cx="5157787" cy="367052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28775"/>
            <a:ext cx="5183188" cy="5483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392141"/>
            <a:ext cx="5183188" cy="367052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6D94-6605-4729-9409-69812874BB2D}" type="datetime1">
              <a:rPr lang="nb-NO" smtClean="0"/>
              <a:t>24.01.2017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Barnekonvensjonen i Fylkesmannens saksbehandling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0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287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628775"/>
            <a:ext cx="10515600" cy="4433888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995881" y="6404661"/>
            <a:ext cx="2357919" cy="2396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14C155-82E6-4C93-80D7-F9F8F3C5A7A5}" type="datetime1">
              <a:rPr lang="nb-NO" smtClean="0"/>
              <a:t>24.01.2017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287486" y="6404661"/>
            <a:ext cx="5627058" cy="2396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Barnekonvensjonen i Fylkesmannens saksbehandling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435137" y="6404661"/>
            <a:ext cx="434134" cy="2396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91F10A9C-6975-7440-93FD-B27ED63DD5D4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6345981"/>
            <a:ext cx="2157186" cy="357017"/>
          </a:xfrm>
          <a:prstGeom prst="rect">
            <a:avLst/>
          </a:prstGeom>
        </p:spPr>
      </p:pic>
      <p:cxnSp>
        <p:nvCxnSpPr>
          <p:cNvPr id="10" name="Rett linje 9"/>
          <p:cNvCxnSpPr/>
          <p:nvPr/>
        </p:nvCxnSpPr>
        <p:spPr>
          <a:xfrm>
            <a:off x="0" y="6175375"/>
            <a:ext cx="12192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03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6" r:id="rId3"/>
    <p:sldLayoutId id="2147483657" r:id="rId4"/>
    <p:sldLayoutId id="2147483668" r:id="rId5"/>
    <p:sldLayoutId id="2147483667" r:id="rId6"/>
    <p:sldLayoutId id="2147483650" r:id="rId7"/>
    <p:sldLayoutId id="2147483652" r:id="rId8"/>
    <p:sldLayoutId id="2147483653" r:id="rId9"/>
    <p:sldLayoutId id="2147483654" r:id="rId10"/>
    <p:sldLayoutId id="2147483662" r:id="rId11"/>
    <p:sldLayoutId id="2147483663" r:id="rId12"/>
    <p:sldLayoutId id="2147483664" r:id="rId13"/>
    <p:sldLayoutId id="2147483655" r:id="rId14"/>
    <p:sldLayoutId id="2147483658" r:id="rId15"/>
    <p:sldLayoutId id="214748366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8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229" userDrawn="1">
          <p15:clr>
            <a:srgbClr val="F26B43"/>
          </p15:clr>
        </p15:guide>
        <p15:guide id="7" orient="horz" pos="73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77"/>
            <a:ext cx="10515600" cy="800287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628775"/>
            <a:ext cx="10515600" cy="4433888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995915" y="6404713"/>
            <a:ext cx="2357919" cy="2396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fld id="{CED831C4-6443-0648-9A46-9FD88414DEAE}" type="datetime1">
              <a:rPr lang="nb-NO" smtClean="0">
                <a:solidFill>
                  <a:srgbClr val="463E3F"/>
                </a:solidFill>
              </a:rPr>
              <a:pPr/>
              <a:t>24.01.2017</a:t>
            </a:fld>
            <a:endParaRPr lang="nb-NO" dirty="0">
              <a:solidFill>
                <a:srgbClr val="463E3F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88964" y="6404713"/>
            <a:ext cx="5525581" cy="2396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nb-NO" smtClean="0">
                <a:solidFill>
                  <a:srgbClr val="463E3F"/>
                </a:solidFill>
              </a:rPr>
              <a:t>Enkel innføring i Sivilombudsmannen powerpointmal</a:t>
            </a:r>
            <a:endParaRPr lang="nb-NO" dirty="0">
              <a:solidFill>
                <a:srgbClr val="463E3F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435171" y="6404713"/>
            <a:ext cx="434135" cy="2396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91F10A9C-6975-7440-93FD-B27ED63DD5D4}" type="slidenum">
              <a:rPr lang="nb-NO" smtClean="0">
                <a:solidFill>
                  <a:srgbClr val="463E3F"/>
                </a:solidFill>
              </a:rPr>
              <a:pPr/>
              <a:t>‹#›</a:t>
            </a:fld>
            <a:endParaRPr lang="nb-NO" dirty="0">
              <a:solidFill>
                <a:srgbClr val="463E3F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83056"/>
            <a:ext cx="2279565" cy="283300"/>
          </a:xfrm>
          <a:prstGeom prst="rect">
            <a:avLst/>
          </a:prstGeom>
        </p:spPr>
      </p:pic>
      <p:cxnSp>
        <p:nvCxnSpPr>
          <p:cNvPr id="10" name="Rett linje 9"/>
          <p:cNvCxnSpPr/>
          <p:nvPr/>
        </p:nvCxnSpPr>
        <p:spPr>
          <a:xfrm>
            <a:off x="0" y="6175375"/>
            <a:ext cx="12192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58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819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97" userDrawn="1">
          <p15:clr>
            <a:srgbClr val="F26B43"/>
          </p15:clr>
        </p15:guide>
        <p15:guide id="4" pos="5363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229" userDrawn="1">
          <p15:clr>
            <a:srgbClr val="F26B43"/>
          </p15:clr>
        </p15:guide>
        <p15:guide id="7" orient="horz" pos="7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Sivilombudsmannens forebyggingsmandat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Funn og erfaringer fra besøk til </a:t>
            </a:r>
            <a:endParaRPr lang="nb-NO" dirty="0" smtClean="0"/>
          </a:p>
          <a:p>
            <a:r>
              <a:rPr lang="nb-NO" dirty="0" smtClean="0"/>
              <a:t>institusjoner </a:t>
            </a:r>
            <a:r>
              <a:rPr lang="nb-NO" dirty="0"/>
              <a:t>innen psykisk </a:t>
            </a:r>
            <a:r>
              <a:rPr lang="nb-NO" dirty="0" smtClean="0"/>
              <a:t>helsevern 2015-2016</a:t>
            </a:r>
            <a:endParaRPr lang="nb-NO" dirty="0"/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503733" y="5796426"/>
            <a:ext cx="478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Kontorsjef Helga Fastrup Ervik</a:t>
            </a:r>
          </a:p>
          <a:p>
            <a:r>
              <a:rPr lang="nb-NO" sz="1600" dirty="0" smtClean="0"/>
              <a:t>Forebyggingsenheten </a:t>
            </a:r>
          </a:p>
          <a:p>
            <a:r>
              <a:rPr lang="nb-NO" sz="1600" dirty="0" smtClean="0"/>
              <a:t>24. november2016, Kontrollkommisjonskonferansen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2268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Tvangsmedisinering/behandling uten samtykke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Berører mange </a:t>
            </a:r>
            <a:r>
              <a:rPr lang="nb-NO" dirty="0" smtClean="0"/>
              <a:t>pasienter, sterke opplevelser av krenkelse</a:t>
            </a:r>
          </a:p>
          <a:p>
            <a:endParaRPr lang="nb-NO" sz="800" dirty="0" smtClean="0"/>
          </a:p>
          <a:p>
            <a:r>
              <a:rPr lang="nb-NO" dirty="0" smtClean="0"/>
              <a:t>Kunnskap om bivirkninger</a:t>
            </a:r>
            <a:endParaRPr lang="nb-NO" dirty="0"/>
          </a:p>
          <a:p>
            <a:pPr marL="0" indent="0">
              <a:buNone/>
            </a:pPr>
            <a:endParaRPr lang="nb-NO" sz="800" dirty="0"/>
          </a:p>
          <a:p>
            <a:r>
              <a:rPr lang="nb-NO" dirty="0"/>
              <a:t>Senter for medisinsk etikk, høring </a:t>
            </a:r>
            <a:r>
              <a:rPr lang="nb-NO" dirty="0" err="1"/>
              <a:t>Paulsrudsutvalget</a:t>
            </a:r>
            <a:r>
              <a:rPr lang="nb-NO" dirty="0"/>
              <a:t>:</a:t>
            </a:r>
          </a:p>
          <a:p>
            <a:endParaRPr lang="nb-NO" sz="800" dirty="0"/>
          </a:p>
          <a:p>
            <a:pPr marL="342900" lvl="1" indent="0">
              <a:buNone/>
            </a:pPr>
            <a:r>
              <a:rPr lang="nb-NO" i="1" dirty="0"/>
              <a:t>«Vi har ikke forskningsmessig belegg for å si at </a:t>
            </a:r>
            <a:r>
              <a:rPr lang="nb-NO" i="1" dirty="0" err="1"/>
              <a:t>tvangsbehandling</a:t>
            </a:r>
            <a:r>
              <a:rPr lang="nb-NO" i="1" dirty="0"/>
              <a:t> har positiv effekt, og vi vet at skadevirkningene (…) er påtakelige.»</a:t>
            </a:r>
            <a:r>
              <a:rPr lang="nb-NO" dirty="0"/>
              <a:t>  </a:t>
            </a: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18778" y="2755403"/>
            <a:ext cx="5181600" cy="3223075"/>
          </a:xfrm>
        </p:spPr>
        <p:txBody>
          <a:bodyPr/>
          <a:lstStyle/>
          <a:p>
            <a:pPr marL="171450" lvl="0" indent="-171450" defTabSz="685800">
              <a:spcBef>
                <a:spcPts val="750"/>
              </a:spcBef>
            </a:pPr>
            <a:r>
              <a:rPr lang="nb-NO" dirty="0">
                <a:solidFill>
                  <a:srgbClr val="000000"/>
                </a:solidFill>
              </a:rPr>
              <a:t>Tvangsmedisinering og internasjonal rettstilstand: ikke «krystallklart», men økt fokus på selvbestemmelse og ikke-diskriminering i internasjonale organer</a:t>
            </a:r>
          </a:p>
          <a:p>
            <a:pPr marL="171450" lvl="0" indent="-171450" defTabSz="685800">
              <a:spcBef>
                <a:spcPts val="750"/>
              </a:spcBef>
            </a:pPr>
            <a:endParaRPr lang="nb-NO" sz="800" dirty="0">
              <a:solidFill>
                <a:srgbClr val="000000"/>
              </a:solidFill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nb-NO" dirty="0"/>
              <a:t>Stort integritetsinngrep, diskrimineringselement, svakt kunnskapsgrunnlag, risiko for skade </a:t>
            </a:r>
          </a:p>
          <a:p>
            <a:pPr defTabSz="685800">
              <a:spcBef>
                <a:spcPts val="750"/>
              </a:spcBef>
            </a:pPr>
            <a:endParaRPr lang="nb-NO" sz="800" dirty="0"/>
          </a:p>
          <a:p>
            <a:pPr marL="342900" indent="-342900" defTabSz="685800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b-NO" dirty="0"/>
              <a:t>Risiko for umenneskelig behandling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CD73-DE4A-4515-992E-A21F97247885}" type="datetime1">
              <a:rPr lang="nb-NO" smtClean="0"/>
              <a:t>24.01.2017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Sivilombudsmannens menneskerettighetsseminar 19. oktober 2016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/>
              <a:t>10</a:t>
            </a:fld>
            <a:endParaRPr lang="nb-N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32" y="1532826"/>
            <a:ext cx="5376862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4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idx="1"/>
          </p:nvPr>
        </p:nvSpPr>
        <p:spPr>
          <a:xfrm>
            <a:off x="580481" y="482363"/>
            <a:ext cx="5157787" cy="548368"/>
          </a:xfrm>
        </p:spPr>
        <p:txBody>
          <a:bodyPr>
            <a:normAutofit/>
          </a:bodyPr>
          <a:lstStyle/>
          <a:p>
            <a:r>
              <a:rPr lang="nb-NO" sz="2800" b="0" dirty="0" smtClean="0"/>
              <a:t>Aktivisering og tilgang til friluft</a:t>
            </a:r>
            <a:endParaRPr lang="nb-NO" sz="2800" b="0" dirty="0"/>
          </a:p>
        </p:txBody>
      </p:sp>
      <p:sp>
        <p:nvSpPr>
          <p:cNvPr id="10" name="Plassholder for innhold 9"/>
          <p:cNvSpPr>
            <a:spLocks noGrp="1"/>
          </p:cNvSpPr>
          <p:nvPr>
            <p:ph sz="half" idx="2"/>
          </p:nvPr>
        </p:nvSpPr>
        <p:spPr>
          <a:xfrm>
            <a:off x="580481" y="1750697"/>
            <a:ext cx="5157787" cy="3670522"/>
          </a:xfrm>
        </p:spPr>
        <p:txBody>
          <a:bodyPr/>
          <a:lstStyle/>
          <a:p>
            <a:r>
              <a:rPr lang="nb-NO" dirty="0"/>
              <a:t>Innholdet i tvangsinnleggelsen</a:t>
            </a:r>
          </a:p>
          <a:p>
            <a:pPr marL="0" indent="0">
              <a:buNone/>
            </a:pPr>
            <a:endParaRPr lang="nb-NO" sz="800" dirty="0"/>
          </a:p>
          <a:p>
            <a:r>
              <a:rPr lang="nb-NO" dirty="0"/>
              <a:t>Forebygging av tvang – både under innleggelse og for tidligere utskrivning fra tvang</a:t>
            </a:r>
          </a:p>
          <a:p>
            <a:pPr marL="0" indent="0">
              <a:buNone/>
            </a:pPr>
            <a:endParaRPr lang="nb-NO" sz="800" dirty="0"/>
          </a:p>
          <a:p>
            <a:r>
              <a:rPr lang="nb-NO" dirty="0"/>
              <a:t>Direkte tilgang til uteområde som gir mulighet for variert fysisk aktivitet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3"/>
          </p:nvPr>
        </p:nvSpPr>
        <p:spPr>
          <a:xfrm>
            <a:off x="6251949" y="482363"/>
            <a:ext cx="5183188" cy="548368"/>
          </a:xfrm>
        </p:spPr>
        <p:txBody>
          <a:bodyPr>
            <a:normAutofit/>
          </a:bodyPr>
          <a:lstStyle/>
          <a:p>
            <a:r>
              <a:rPr lang="nb-NO" sz="2800" b="0" dirty="0" smtClean="0"/>
              <a:t>Fysiske forhold</a:t>
            </a:r>
            <a:endParaRPr lang="nb-NO" sz="2800" b="0" dirty="0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4"/>
          </p:nvPr>
        </p:nvSpPr>
        <p:spPr>
          <a:xfrm>
            <a:off x="6061430" y="1726459"/>
            <a:ext cx="3833197" cy="367052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Omgivelsenes betydning for god </a:t>
            </a:r>
            <a:r>
              <a:rPr lang="nb-NO" dirty="0" smtClean="0"/>
              <a:t>helse</a:t>
            </a:r>
            <a:endParaRPr lang="nb-NO" sz="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Mulighet for </a:t>
            </a:r>
            <a:r>
              <a:rPr lang="nb-NO" dirty="0" smtClean="0"/>
              <a:t>privatliv</a:t>
            </a:r>
            <a:endParaRPr lang="nb-NO" sz="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Opplevelse av </a:t>
            </a:r>
            <a:r>
              <a:rPr lang="nb-NO" dirty="0" smtClean="0"/>
              <a:t>trygghet</a:t>
            </a:r>
            <a:endParaRPr lang="nb-NO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Ivaretakelse av personlig integritet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CD73-DE4A-4515-992E-A21F97247885}" type="datetime1">
              <a:rPr lang="nb-NO" smtClean="0"/>
              <a:t>24.01.2017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Sivilombudsmannens menneskerettighetsseminar 19. oktober 2016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/>
              <a:t>11</a:t>
            </a:fld>
            <a:endParaRPr lang="nb-N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40" y="2511188"/>
            <a:ext cx="2844013" cy="316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0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Institusjonskultur og ledelse</a:t>
            </a:r>
            <a:endParaRPr lang="nb-NO" dirty="0"/>
          </a:p>
        </p:txBody>
      </p:sp>
      <p:sp>
        <p:nvSpPr>
          <p:cNvPr id="11" name="Plassholder for innhold 10"/>
          <p:cNvSpPr>
            <a:spLocks noGrp="1"/>
          </p:cNvSpPr>
          <p:nvPr>
            <p:ph sz="half" idx="1"/>
          </p:nvPr>
        </p:nvSpPr>
        <p:spPr>
          <a:xfrm>
            <a:off x="838200" y="1628775"/>
            <a:ext cx="5576248" cy="443388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Institusjonskultur og ledelse er avgjørende for å redusere sårbarheten og sikre beskyttelsen av de som er fratatt friheten.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2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rgbClr val="000000"/>
                </a:solidFill>
              </a:rPr>
              <a:t>Normalitetsforskyvning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2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 err="1">
                <a:solidFill>
                  <a:srgbClr val="000000"/>
                </a:solidFill>
              </a:rPr>
              <a:t>Maktkulturer</a:t>
            </a:r>
            <a:endParaRPr lang="nb-NO" sz="22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rgbClr val="000000"/>
                </a:solidFill>
              </a:rPr>
              <a:t>«Oss mot dem», indre samhold, ytre press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200" dirty="0" err="1">
                <a:solidFill>
                  <a:srgbClr val="000000"/>
                </a:solidFill>
              </a:rPr>
              <a:t>Dehumanisering</a:t>
            </a:r>
            <a:r>
              <a:rPr lang="nb-NO" sz="2200" dirty="0">
                <a:solidFill>
                  <a:srgbClr val="000000"/>
                </a:solidFill>
              </a:rPr>
              <a:t>/tap av identitet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rgbClr val="000000"/>
                </a:solidFill>
              </a:rPr>
              <a:t>Stereotypifisering og følelse av overlegenhet</a:t>
            </a:r>
          </a:p>
          <a:p>
            <a:endParaRPr lang="nb-NO" sz="22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rgbClr val="000000"/>
                </a:solidFill>
              </a:rPr>
              <a:t>Sikkerhet som overordnet hensyn</a:t>
            </a:r>
          </a:p>
          <a:p>
            <a:pPr lvl="1"/>
            <a:endParaRPr lang="nb-NO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2200" dirty="0" smtClean="0">
                <a:solidFill>
                  <a:srgbClr val="000000"/>
                </a:solidFill>
                <a:latin typeface="+mj-lt"/>
              </a:rPr>
              <a:t> Risiko</a:t>
            </a:r>
            <a:r>
              <a:rPr lang="nb-NO" sz="2200" dirty="0">
                <a:solidFill>
                  <a:srgbClr val="000000"/>
                </a:solidFill>
                <a:latin typeface="+mj-lt"/>
              </a:rPr>
              <a:t>: Rutinemessig makt og tvang</a:t>
            </a:r>
          </a:p>
          <a:p>
            <a:endParaRPr lang="nb-NO" dirty="0"/>
          </a:p>
        </p:txBody>
      </p:sp>
      <p:sp>
        <p:nvSpPr>
          <p:cNvPr id="12" name="Plassholder for innhold 11"/>
          <p:cNvSpPr>
            <a:spLocks noGrp="1"/>
          </p:cNvSpPr>
          <p:nvPr>
            <p:ph sz="half" idx="2"/>
          </p:nvPr>
        </p:nvSpPr>
        <p:spPr>
          <a:xfrm>
            <a:off x="6619164" y="1269242"/>
            <a:ext cx="4734636" cy="4793422"/>
          </a:xfrm>
        </p:spPr>
        <p:txBody>
          <a:bodyPr>
            <a:normAutofit fontScale="92500" lnSpcReduction="20000"/>
          </a:bodyPr>
          <a:lstStyle/>
          <a:p>
            <a:pPr marL="0" lvl="3">
              <a:lnSpc>
                <a:spcPct val="200000"/>
              </a:lnSpc>
            </a:pPr>
            <a:r>
              <a:rPr lang="nb-NO" sz="2200" dirty="0">
                <a:solidFill>
                  <a:srgbClr val="000000"/>
                </a:solidFill>
                <a:latin typeface="+mj-lt"/>
              </a:rPr>
              <a:t>Anbefalinger</a:t>
            </a:r>
            <a:r>
              <a:rPr lang="nb-NO" sz="2200" dirty="0">
                <a:solidFill>
                  <a:srgbClr val="000000"/>
                </a:solidFill>
              </a:rPr>
              <a:t>: </a:t>
            </a:r>
          </a:p>
          <a:p>
            <a:pPr marL="800100" lvl="4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rgbClr val="000000"/>
                </a:solidFill>
              </a:rPr>
              <a:t>Opplæring, kompetansebygging</a:t>
            </a:r>
          </a:p>
          <a:p>
            <a:pPr marL="800100" lvl="4" indent="-342900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rgbClr val="000000"/>
                </a:solidFill>
              </a:rPr>
              <a:t>Sikre registrering og oppfølgning (inkludert læring) av hendelser og </a:t>
            </a:r>
            <a:r>
              <a:rPr lang="nb-NO" sz="2200" dirty="0" smtClean="0">
                <a:solidFill>
                  <a:srgbClr val="000000"/>
                </a:solidFill>
              </a:rPr>
              <a:t>avvik.</a:t>
            </a:r>
          </a:p>
          <a:p>
            <a:pPr marL="800100" lvl="4" indent="-342900">
              <a:buFont typeface="Arial" panose="020B0604020202020204" pitchFamily="34" charset="0"/>
              <a:buChar char="•"/>
            </a:pPr>
            <a:endParaRPr lang="nb-NO" sz="2200" dirty="0" smtClean="0">
              <a:solidFill>
                <a:srgbClr val="000000"/>
              </a:solidFill>
            </a:endParaRPr>
          </a:p>
          <a:p>
            <a:pPr marL="800100" lvl="4" indent="-342900">
              <a:buFont typeface="Arial" panose="020B0604020202020204" pitchFamily="34" charset="0"/>
              <a:buChar char="•"/>
            </a:pPr>
            <a:r>
              <a:rPr lang="nb-NO" sz="2200" dirty="0" smtClean="0">
                <a:solidFill>
                  <a:srgbClr val="000000"/>
                </a:solidFill>
              </a:rPr>
              <a:t>Pasientskader skal registreres og meldes </a:t>
            </a:r>
            <a:r>
              <a:rPr lang="nb-NO" sz="2200" dirty="0" err="1" smtClean="0">
                <a:solidFill>
                  <a:srgbClr val="000000"/>
                </a:solidFill>
              </a:rPr>
              <a:t>ihht</a:t>
            </a:r>
            <a:r>
              <a:rPr lang="nb-NO" sz="2200" dirty="0" smtClean="0">
                <a:solidFill>
                  <a:srgbClr val="000000"/>
                </a:solidFill>
              </a:rPr>
              <a:t> loven</a:t>
            </a:r>
            <a:endParaRPr lang="nb-NO" sz="2200" dirty="0">
              <a:solidFill>
                <a:srgbClr val="000000"/>
              </a:solidFill>
            </a:endParaRPr>
          </a:p>
          <a:p>
            <a:pPr marL="800100" lvl="4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rgbClr val="000000"/>
                </a:solidFill>
              </a:rPr>
              <a:t>Bevissthet om risiko for subkulturer</a:t>
            </a:r>
          </a:p>
          <a:p>
            <a:pPr marL="800100" lvl="4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rgbClr val="000000"/>
                </a:solidFill>
              </a:rPr>
              <a:t>Sikre godt arbeidsmiljø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6D94-6605-4729-9409-69812874BB2D}" type="datetime1">
              <a:rPr lang="nb-NO" smtClean="0"/>
              <a:t>24.01.2017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Sivilombudsmannens menneskerettighetsseminar 19. oktober 2016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97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Åpenhet og kunnskapsdeling</a:t>
            </a:r>
            <a:endParaRPr lang="nb-NO" dirty="0"/>
          </a:p>
        </p:txBody>
      </p:sp>
      <p:pic>
        <p:nvPicPr>
          <p:cNvPr id="16" name="Plassholder for innhold 1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83" y="1392072"/>
            <a:ext cx="5324778" cy="4670591"/>
          </a:xfrm>
        </p:spPr>
      </p:pic>
      <p:pic>
        <p:nvPicPr>
          <p:cNvPr id="17" name="Plassholder for innhold 1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59" y="1392072"/>
            <a:ext cx="4740440" cy="4670591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CD73-DE4A-4515-992E-A21F97247885}" type="datetime1">
              <a:rPr lang="nb-NO" smtClean="0"/>
              <a:t>24.01.2017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Sivilombudsmannens menneskerettighetsseminar 19. oktober 2016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296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United Nations Convention </a:t>
            </a:r>
            <a:r>
              <a:rPr lang="nb-NO" dirty="0" err="1" smtClean="0"/>
              <a:t>against</a:t>
            </a:r>
            <a:r>
              <a:rPr lang="nb-NO" dirty="0" smtClean="0"/>
              <a:t> </a:t>
            </a:r>
            <a:r>
              <a:rPr lang="nb-NO" dirty="0" err="1" smtClean="0"/>
              <a:t>Torture</a:t>
            </a:r>
            <a:r>
              <a:rPr lang="nb-NO" dirty="0" smtClean="0"/>
              <a:t> and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Cruel</a:t>
            </a:r>
            <a:r>
              <a:rPr lang="nb-NO" dirty="0" smtClean="0"/>
              <a:t>, Inhuman or </a:t>
            </a:r>
            <a:r>
              <a:rPr lang="nb-NO" dirty="0" err="1" smtClean="0"/>
              <a:t>Degrading</a:t>
            </a:r>
            <a:r>
              <a:rPr lang="nb-NO" dirty="0" smtClean="0"/>
              <a:t> </a:t>
            </a:r>
            <a:r>
              <a:rPr lang="nb-NO" dirty="0" err="1" smtClean="0"/>
              <a:t>Treatment</a:t>
            </a:r>
            <a:r>
              <a:rPr lang="nb-NO" dirty="0" smtClean="0"/>
              <a:t> og </a:t>
            </a:r>
            <a:r>
              <a:rPr lang="nb-NO" dirty="0" err="1" smtClean="0"/>
              <a:t>Punishment</a:t>
            </a:r>
            <a:endParaRPr lang="nb-NO" dirty="0"/>
          </a:p>
        </p:txBody>
      </p:sp>
      <p:sp>
        <p:nvSpPr>
          <p:cNvPr id="11" name="Plassholder for innhold 10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b-NO" sz="2200" dirty="0"/>
              <a:t>Den europeiske menneskerettighetskonvensjon artikkel 3</a:t>
            </a:r>
          </a:p>
          <a:p>
            <a:endParaRPr lang="nb-NO" sz="900" dirty="0"/>
          </a:p>
          <a:p>
            <a:r>
              <a:rPr lang="nb-NO" sz="2200" dirty="0"/>
              <a:t>FNs konvensjon om barns rettigheter, artikkel 37</a:t>
            </a:r>
          </a:p>
          <a:p>
            <a:endParaRPr lang="nb-NO" sz="900" dirty="0"/>
          </a:p>
          <a:p>
            <a:r>
              <a:rPr lang="nb-NO" sz="2200" dirty="0"/>
              <a:t>FNs konvensjon om rettighetene til personer med nedsatt funksjonsevne, artikkel 15</a:t>
            </a:r>
          </a:p>
          <a:p>
            <a:endParaRPr lang="nb-NO" sz="900" dirty="0"/>
          </a:p>
          <a:p>
            <a:r>
              <a:rPr lang="nb-NO" sz="2200" dirty="0"/>
              <a:t>FNs konvensjon om sivile og politiske rettigheter, artikkel 7 og artikkel 10:</a:t>
            </a:r>
          </a:p>
          <a:p>
            <a:pPr marL="342900" lvl="1" indent="0">
              <a:buNone/>
            </a:pPr>
            <a:r>
              <a:rPr lang="en-US" sz="2200" i="1" dirty="0" err="1">
                <a:solidFill>
                  <a:sysClr val="windowText" lastClr="000000"/>
                </a:solidFill>
              </a:rPr>
              <a:t>Alle</a:t>
            </a:r>
            <a:r>
              <a:rPr lang="en-US" sz="2200" i="1" dirty="0">
                <a:solidFill>
                  <a:sysClr val="windowText" lastClr="000000"/>
                </a:solidFill>
              </a:rPr>
              <a:t> </a:t>
            </a:r>
            <a:r>
              <a:rPr lang="en-US" sz="2200" i="1" dirty="0" err="1">
                <a:solidFill>
                  <a:sysClr val="windowText" lastClr="000000"/>
                </a:solidFill>
              </a:rPr>
              <a:t>mennesker</a:t>
            </a:r>
            <a:r>
              <a:rPr lang="en-US" sz="2200" i="1" dirty="0">
                <a:solidFill>
                  <a:sysClr val="windowText" lastClr="000000"/>
                </a:solidFill>
              </a:rPr>
              <a:t> </a:t>
            </a:r>
            <a:r>
              <a:rPr lang="en-US" sz="2200" i="1" dirty="0" err="1">
                <a:solidFill>
                  <a:sysClr val="windowText" lastClr="000000"/>
                </a:solidFill>
              </a:rPr>
              <a:t>som</a:t>
            </a:r>
            <a:r>
              <a:rPr lang="en-US" sz="2200" i="1" dirty="0">
                <a:solidFill>
                  <a:sysClr val="windowText" lastClr="000000"/>
                </a:solidFill>
              </a:rPr>
              <a:t> </a:t>
            </a:r>
            <a:r>
              <a:rPr lang="en-US" sz="2200" i="1" dirty="0" err="1">
                <a:solidFill>
                  <a:sysClr val="windowText" lastClr="000000"/>
                </a:solidFill>
              </a:rPr>
              <a:t>er</a:t>
            </a:r>
            <a:r>
              <a:rPr lang="en-US" sz="2200" i="1" dirty="0">
                <a:solidFill>
                  <a:sysClr val="windowText" lastClr="000000"/>
                </a:solidFill>
              </a:rPr>
              <a:t> </a:t>
            </a:r>
            <a:r>
              <a:rPr lang="en-US" sz="2200" i="1" dirty="0" err="1">
                <a:solidFill>
                  <a:sysClr val="windowText" lastClr="000000"/>
                </a:solidFill>
              </a:rPr>
              <a:t>fratatt</a:t>
            </a:r>
            <a:r>
              <a:rPr lang="en-US" sz="2200" i="1" dirty="0">
                <a:solidFill>
                  <a:sysClr val="windowText" lastClr="000000"/>
                </a:solidFill>
              </a:rPr>
              <a:t> </a:t>
            </a:r>
            <a:r>
              <a:rPr lang="en-US" sz="2200" i="1" dirty="0" err="1">
                <a:solidFill>
                  <a:sysClr val="windowText" lastClr="000000"/>
                </a:solidFill>
              </a:rPr>
              <a:t>friheten</a:t>
            </a:r>
            <a:r>
              <a:rPr lang="en-US" sz="2200" i="1" dirty="0">
                <a:solidFill>
                  <a:sysClr val="windowText" lastClr="000000"/>
                </a:solidFill>
              </a:rPr>
              <a:t> </a:t>
            </a:r>
            <a:r>
              <a:rPr lang="en-US" sz="2200" i="1" dirty="0" err="1">
                <a:solidFill>
                  <a:sysClr val="windowText" lastClr="000000"/>
                </a:solidFill>
              </a:rPr>
              <a:t>skal</a:t>
            </a:r>
            <a:r>
              <a:rPr lang="en-US" sz="2200" i="1" dirty="0">
                <a:solidFill>
                  <a:sysClr val="windowText" lastClr="000000"/>
                </a:solidFill>
              </a:rPr>
              <a:t> </a:t>
            </a:r>
            <a:r>
              <a:rPr lang="en-US" sz="2200" i="1" dirty="0" err="1">
                <a:solidFill>
                  <a:sysClr val="windowText" lastClr="000000"/>
                </a:solidFill>
              </a:rPr>
              <a:t>behandles</a:t>
            </a:r>
            <a:r>
              <a:rPr lang="en-US" sz="2200" i="1" dirty="0">
                <a:solidFill>
                  <a:sysClr val="windowText" lastClr="000000"/>
                </a:solidFill>
              </a:rPr>
              <a:t> </a:t>
            </a:r>
            <a:r>
              <a:rPr lang="en-US" sz="2200" i="1" dirty="0" err="1">
                <a:solidFill>
                  <a:sysClr val="windowText" lastClr="000000"/>
                </a:solidFill>
              </a:rPr>
              <a:t>humant</a:t>
            </a:r>
            <a:r>
              <a:rPr lang="en-US" sz="2200" i="1" dirty="0">
                <a:solidFill>
                  <a:sysClr val="windowText" lastClr="000000"/>
                </a:solidFill>
              </a:rPr>
              <a:t> </a:t>
            </a:r>
            <a:r>
              <a:rPr lang="en-US" sz="2200" i="1" dirty="0" err="1">
                <a:solidFill>
                  <a:sysClr val="windowText" lastClr="000000"/>
                </a:solidFill>
              </a:rPr>
              <a:t>og</a:t>
            </a:r>
            <a:r>
              <a:rPr lang="en-US" sz="2200" i="1" dirty="0">
                <a:solidFill>
                  <a:sysClr val="windowText" lastClr="000000"/>
                </a:solidFill>
              </a:rPr>
              <a:t> med </a:t>
            </a:r>
            <a:r>
              <a:rPr lang="en-US" sz="2200" i="1" dirty="0" err="1">
                <a:solidFill>
                  <a:sysClr val="windowText" lastClr="000000"/>
                </a:solidFill>
              </a:rPr>
              <a:t>respekt</a:t>
            </a:r>
            <a:r>
              <a:rPr lang="en-US" sz="2200" i="1" dirty="0">
                <a:solidFill>
                  <a:sysClr val="windowText" lastClr="000000"/>
                </a:solidFill>
              </a:rPr>
              <a:t> for </a:t>
            </a:r>
            <a:r>
              <a:rPr lang="en-US" sz="2200" i="1" dirty="0" err="1">
                <a:solidFill>
                  <a:sysClr val="windowText" lastClr="000000"/>
                </a:solidFill>
              </a:rPr>
              <a:t>deres</a:t>
            </a:r>
            <a:r>
              <a:rPr lang="en-US" sz="2200" i="1" dirty="0">
                <a:solidFill>
                  <a:sysClr val="windowText" lastClr="000000"/>
                </a:solidFill>
              </a:rPr>
              <a:t> </a:t>
            </a:r>
            <a:r>
              <a:rPr lang="en-US" sz="2200" i="1" dirty="0" err="1">
                <a:solidFill>
                  <a:sysClr val="windowText" lastClr="000000"/>
                </a:solidFill>
              </a:rPr>
              <a:t>iboende</a:t>
            </a:r>
            <a:r>
              <a:rPr lang="en-US" sz="2200" i="1" dirty="0">
                <a:solidFill>
                  <a:sysClr val="windowText" lastClr="000000"/>
                </a:solidFill>
              </a:rPr>
              <a:t> </a:t>
            </a:r>
            <a:r>
              <a:rPr lang="en-US" sz="2200" i="1" dirty="0" err="1">
                <a:solidFill>
                  <a:sysClr val="windowText" lastClr="000000"/>
                </a:solidFill>
              </a:rPr>
              <a:t>verdighet</a:t>
            </a:r>
            <a:r>
              <a:rPr lang="en-US" sz="2200" b="1" i="1" dirty="0">
                <a:solidFill>
                  <a:sysClr val="windowText" lastClr="000000"/>
                </a:solidFill>
              </a:rPr>
              <a:t>.</a:t>
            </a:r>
            <a:endParaRPr lang="nb-NO" sz="2200" b="1" dirty="0"/>
          </a:p>
          <a:p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6D94-6605-4729-9409-69812874BB2D}" type="datetime1">
              <a:rPr lang="nb-NO" smtClean="0"/>
              <a:t>24.01.2017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206271" y="6404661"/>
            <a:ext cx="5627058" cy="239659"/>
          </a:xfrm>
        </p:spPr>
        <p:txBody>
          <a:bodyPr/>
          <a:lstStyle/>
          <a:p>
            <a:r>
              <a:rPr lang="nb-NO" dirty="0" smtClean="0"/>
              <a:t>Sivilombudsmannens menneskerettighetsseminar 19. oktober 2016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/>
              <a:t>2</a:t>
            </a:fld>
            <a:endParaRPr lang="nb-NO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922" y="1628775"/>
            <a:ext cx="3670156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UN Optional Protocol to the Convention against Torture and other Cruel, Inhuman or Degrading Treatment or Punishment (</a:t>
            </a:r>
            <a:r>
              <a:rPr lang="en-US" dirty="0" err="1">
                <a:latin typeface="Calibri" panose="020F0502020204030204" pitchFamily="34" charset="0"/>
              </a:rPr>
              <a:t>OPCAT</a:t>
            </a:r>
            <a:r>
              <a:rPr lang="en-US" dirty="0">
                <a:latin typeface="Calibri" panose="020F0502020204030204" pitchFamily="34" charset="0"/>
              </a:rPr>
              <a:t>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</a:rPr>
              <a:t>Artikkel 1: </a:t>
            </a:r>
          </a:p>
          <a:p>
            <a:pPr marL="0" indent="0">
              <a:buNone/>
            </a:pPr>
            <a:r>
              <a:rPr lang="nb-NO" dirty="0">
                <a:latin typeface="Calibri" panose="020F0502020204030204" pitchFamily="34" charset="0"/>
              </a:rPr>
              <a:t>…</a:t>
            </a:r>
            <a:r>
              <a:rPr lang="nb-NO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nb-NO" dirty="0">
                <a:solidFill>
                  <a:srgbClr val="0070C0"/>
                </a:solidFill>
                <a:latin typeface="Calibri" panose="020F0502020204030204" pitchFamily="34" charset="0"/>
              </a:rPr>
              <a:t>regelmessige besøk </a:t>
            </a:r>
            <a:r>
              <a:rPr lang="nb-NO" dirty="0">
                <a:latin typeface="Calibri" panose="020F0502020204030204" pitchFamily="34" charset="0"/>
              </a:rPr>
              <a:t>foretatt av uavhengige internasjonale og nasjonale organer til </a:t>
            </a:r>
            <a:r>
              <a:rPr lang="nb-NO" dirty="0">
                <a:solidFill>
                  <a:srgbClr val="0070C0"/>
                </a:solidFill>
                <a:latin typeface="Calibri" panose="020F0502020204030204" pitchFamily="34" charset="0"/>
              </a:rPr>
              <a:t>steder der personer er berøvet sin frihet</a:t>
            </a:r>
            <a:r>
              <a:rPr lang="nb-NO" dirty="0">
                <a:solidFill>
                  <a:srgbClr val="FFC000"/>
                </a:solidFill>
                <a:latin typeface="Calibri" panose="020F0502020204030204" pitchFamily="34" charset="0"/>
              </a:rPr>
              <a:t>, </a:t>
            </a:r>
            <a:r>
              <a:rPr lang="nb-NO" dirty="0">
                <a:latin typeface="Calibri" panose="020F0502020204030204" pitchFamily="34" charset="0"/>
              </a:rPr>
              <a:t>for å forebygge tortur og annen grusom, umenneskelig eller nedverdigende behandling eller straff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nb-NO" dirty="0"/>
              <a:t>Artikkel 19:</a:t>
            </a:r>
          </a:p>
          <a:p>
            <a:pPr marL="0" indent="0">
              <a:buNone/>
            </a:pPr>
            <a:r>
              <a:rPr lang="nb-NO" dirty="0">
                <a:latin typeface="Calibri" panose="020F0502020204030204" pitchFamily="34" charset="0"/>
              </a:rPr>
              <a:t>… </a:t>
            </a:r>
            <a:r>
              <a:rPr lang="nb-NO" dirty="0">
                <a:solidFill>
                  <a:srgbClr val="0070C0"/>
                </a:solidFill>
                <a:latin typeface="Calibri" panose="020F0502020204030204" pitchFamily="34" charset="0"/>
              </a:rPr>
              <a:t>gi vedkommende myndigheter anbefalinger</a:t>
            </a:r>
            <a:r>
              <a:rPr lang="nb-NO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nb-NO" dirty="0">
                <a:latin typeface="Calibri" panose="020F0502020204030204" pitchFamily="34" charset="0"/>
              </a:rPr>
              <a:t>med sikte på å bedre behandlingen av og forholdene for personer som er berøvet sin frihet 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CD73-DE4A-4515-992E-A21F97247885}" type="datetime1">
              <a:rPr lang="nb-NO" smtClean="0"/>
              <a:t>24.01.2017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Sivilombudsmannens menneskerettighetsseminar 19. oktober 2016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/>
              <a:t>3</a:t>
            </a:fld>
            <a:endParaRPr lang="nb-NO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95020"/>
            <a:ext cx="5181600" cy="3501398"/>
          </a:xfrm>
        </p:spPr>
      </p:pic>
    </p:spTree>
    <p:extLst>
      <p:ext uri="{BB962C8B-B14F-4D97-AF65-F5344CB8AC3E}">
        <p14:creationId xmlns:p14="http://schemas.microsoft.com/office/powerpoint/2010/main" val="5190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F2D6-EE94-204C-AB4D-18A2DBE947CD}" type="datetime1">
              <a:rPr lang="nb-NO" smtClean="0">
                <a:solidFill>
                  <a:srgbClr val="463E3F"/>
                </a:solidFill>
              </a:rPr>
              <a:pPr/>
              <a:t>24.01.2017</a:t>
            </a:fld>
            <a:endParaRPr lang="nb-NO">
              <a:solidFill>
                <a:srgbClr val="463E3F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>
                <a:solidFill>
                  <a:srgbClr val="463E3F"/>
                </a:solidFill>
              </a:rPr>
              <a:t>Sivilombudsmannens menneskerettighetsseminar 19. oktober 2016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>
                <a:solidFill>
                  <a:srgbClr val="463E3F"/>
                </a:solidFill>
              </a:rPr>
              <a:pPr/>
              <a:t>4</a:t>
            </a:fld>
            <a:endParaRPr lang="nb-NO">
              <a:solidFill>
                <a:srgbClr val="463E3F"/>
              </a:solidFill>
            </a:endParaRPr>
          </a:p>
        </p:txBody>
      </p:sp>
      <p:sp>
        <p:nvSpPr>
          <p:cNvPr id="7" name="Plassholder for innhold 5"/>
          <p:cNvSpPr>
            <a:spLocks noGrp="1"/>
          </p:cNvSpPr>
          <p:nvPr>
            <p:ph idx="1"/>
          </p:nvPr>
        </p:nvSpPr>
        <p:spPr>
          <a:xfrm>
            <a:off x="634152" y="1306476"/>
            <a:ext cx="5163288" cy="4897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2200" b="1" dirty="0" smtClean="0">
                <a:solidFill>
                  <a:srgbClr val="E27C00"/>
                </a:solidFill>
              </a:rPr>
              <a:t>Fengsler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 smtClean="0"/>
              <a:t>Tromsø fengsel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 smtClean="0"/>
              <a:t>Bergen fengsel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 smtClean="0"/>
              <a:t>Bjørgvin fengsel ungdomsenhet – 2 ganger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 smtClean="0"/>
              <a:t>Ringerike fengsel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 smtClean="0"/>
              <a:t>Trondheim fengsel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 smtClean="0"/>
              <a:t>Skien fengsel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 smtClean="0"/>
              <a:t>Kongsvinger fengsel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 smtClean="0"/>
              <a:t>Bredtveit fengsel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 smtClean="0"/>
              <a:t>Stavanger fengsel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 err="1" smtClean="0"/>
              <a:t>Norgerhaven</a:t>
            </a:r>
            <a:r>
              <a:rPr lang="nb-NO" sz="1800" dirty="0" smtClean="0"/>
              <a:t> </a:t>
            </a:r>
            <a:r>
              <a:rPr lang="nb-NO" sz="1800" dirty="0"/>
              <a:t>fengsel (</a:t>
            </a:r>
            <a:r>
              <a:rPr lang="nb-NO" sz="1800" i="1" dirty="0"/>
              <a:t>rapport kommer</a:t>
            </a:r>
            <a:r>
              <a:rPr lang="nb-NO" sz="18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 smtClean="0"/>
              <a:t>Kragerø fengsel </a:t>
            </a:r>
            <a:r>
              <a:rPr lang="nb-NO" sz="1800" dirty="0"/>
              <a:t>(</a:t>
            </a:r>
            <a:r>
              <a:rPr lang="nb-NO" sz="1800" i="1" dirty="0"/>
              <a:t>rapport kommer</a:t>
            </a:r>
            <a:r>
              <a:rPr lang="nb-NO" sz="1800" dirty="0" smtClean="0"/>
              <a:t>)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nb-NO" sz="1800" dirty="0" smtClean="0"/>
          </a:p>
          <a:p>
            <a:pPr marL="0" indent="0">
              <a:buNone/>
            </a:pPr>
            <a:r>
              <a:rPr lang="nb-NO" sz="2200" b="1" dirty="0" smtClean="0">
                <a:solidFill>
                  <a:srgbClr val="E27C00"/>
                </a:solidFill>
              </a:rPr>
              <a:t>Politiarrester (samt lokale legevakter)</a:t>
            </a:r>
            <a:endParaRPr lang="nb-NO" sz="2200" b="1" dirty="0">
              <a:solidFill>
                <a:srgbClr val="E27C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/>
              <a:t>Tønsberg </a:t>
            </a:r>
            <a:r>
              <a:rPr lang="nb-NO" sz="1800" dirty="0" smtClean="0"/>
              <a:t>sentralarrest – 2 ganger</a:t>
            </a:r>
            <a:endParaRPr lang="nb-NO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/>
              <a:t>Drammen </a:t>
            </a:r>
            <a:r>
              <a:rPr lang="nb-NO" sz="1800" dirty="0" smtClean="0"/>
              <a:t>sentralarrest</a:t>
            </a:r>
            <a:endParaRPr lang="nb-NO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/>
              <a:t>Gardermoen </a:t>
            </a:r>
            <a:r>
              <a:rPr lang="nb-NO" sz="1800" dirty="0" smtClean="0"/>
              <a:t>politistasjon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 smtClean="0"/>
              <a:t>Ålesund sentralarrest</a:t>
            </a:r>
            <a:endParaRPr lang="nb-NO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/>
              <a:t>Lillestrøm </a:t>
            </a:r>
            <a:r>
              <a:rPr lang="nb-NO" sz="1800" dirty="0" smtClean="0"/>
              <a:t>sentralarrest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 smtClean="0"/>
              <a:t>Bergen sentralarrest</a:t>
            </a:r>
            <a:endParaRPr lang="nb-NO" sz="1800" dirty="0"/>
          </a:p>
          <a:p>
            <a:pPr>
              <a:buFont typeface="Arial" panose="020B0604020202020204" pitchFamily="34" charset="0"/>
              <a:buChar char="•"/>
            </a:pPr>
            <a:endParaRPr lang="nb-NO" sz="2800" dirty="0" smtClean="0"/>
          </a:p>
          <a:p>
            <a:endParaRPr lang="nb-NO" dirty="0"/>
          </a:p>
        </p:txBody>
      </p:sp>
      <p:sp>
        <p:nvSpPr>
          <p:cNvPr id="8" name="Plassholder for innhold 6"/>
          <p:cNvSpPr txBox="1">
            <a:spLocks/>
          </p:cNvSpPr>
          <p:nvPr/>
        </p:nvSpPr>
        <p:spPr>
          <a:xfrm>
            <a:off x="5115957" y="1398377"/>
            <a:ext cx="4962763" cy="480534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2000" b="1" dirty="0" smtClean="0">
                <a:solidFill>
                  <a:srgbClr val="E27C00"/>
                </a:solidFill>
              </a:rPr>
              <a:t>Psykisk helsevern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 smtClean="0">
                <a:solidFill>
                  <a:srgbClr val="000000"/>
                </a:solidFill>
              </a:rPr>
              <a:t>Diakonhjemmet sykehus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 smtClean="0">
                <a:solidFill>
                  <a:srgbClr val="000000"/>
                </a:solidFill>
              </a:rPr>
              <a:t>Sykehuset i Telemark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 smtClean="0">
                <a:solidFill>
                  <a:srgbClr val="000000"/>
                </a:solidFill>
              </a:rPr>
              <a:t>Sørlandet sykehus, Kristiansand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 smtClean="0">
                <a:solidFill>
                  <a:srgbClr val="000000"/>
                </a:solidFill>
              </a:rPr>
              <a:t>Sykehuset i Nord-Norge (UNN)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 err="1" smtClean="0">
                <a:solidFill>
                  <a:srgbClr val="000000"/>
                </a:solidFill>
              </a:rPr>
              <a:t>Ahus</a:t>
            </a:r>
            <a:r>
              <a:rPr lang="nb-NO" sz="1800" dirty="0" smtClean="0">
                <a:solidFill>
                  <a:srgbClr val="000000"/>
                </a:solidFill>
              </a:rPr>
              <a:t> – barne- og ungdomspsykiatri </a:t>
            </a:r>
            <a:r>
              <a:rPr lang="nb-NO" sz="1800" dirty="0">
                <a:solidFill>
                  <a:srgbClr val="000000"/>
                </a:solidFill>
              </a:rPr>
              <a:t>(</a:t>
            </a:r>
            <a:r>
              <a:rPr lang="nb-NO" sz="1800" i="1" dirty="0">
                <a:solidFill>
                  <a:srgbClr val="000000"/>
                </a:solidFill>
              </a:rPr>
              <a:t>rapport kommer</a:t>
            </a:r>
            <a:r>
              <a:rPr lang="nb-NO" sz="1800" dirty="0" smtClean="0">
                <a:solidFill>
                  <a:srgbClr val="00000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 smtClean="0">
                <a:solidFill>
                  <a:srgbClr val="000000"/>
                </a:solidFill>
              </a:rPr>
              <a:t>Stavanger sykehus – varslet, ikke gjennomført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sz="1800" dirty="0" smtClean="0">
              <a:solidFill>
                <a:srgbClr val="000000"/>
              </a:solidFill>
            </a:endParaRPr>
          </a:p>
          <a:p>
            <a:pPr marL="0" indent="0">
              <a:buFont typeface="Arial"/>
              <a:buNone/>
            </a:pPr>
            <a:r>
              <a:rPr lang="nb-NO" sz="2000" b="1" dirty="0" smtClean="0">
                <a:solidFill>
                  <a:srgbClr val="E27C00"/>
                </a:solidFill>
              </a:rPr>
              <a:t>Politiets utlendingsinternat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 smtClean="0">
                <a:solidFill>
                  <a:srgbClr val="000000"/>
                </a:solidFill>
              </a:rPr>
              <a:t>Trandum</a:t>
            </a:r>
          </a:p>
          <a:p>
            <a:pPr marL="0" indent="0">
              <a:buFont typeface="Arial"/>
              <a:buNone/>
            </a:pPr>
            <a:r>
              <a:rPr lang="nb-NO" sz="2000" b="1" dirty="0" smtClean="0">
                <a:solidFill>
                  <a:srgbClr val="E27C00"/>
                </a:solidFill>
              </a:rPr>
              <a:t>Oslo Lufthavn Gardermoen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 smtClean="0">
                <a:solidFill>
                  <a:srgbClr val="000000"/>
                </a:solidFill>
              </a:rPr>
              <a:t>Utreisesenteret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 smtClean="0">
                <a:solidFill>
                  <a:srgbClr val="000000"/>
                </a:solidFill>
              </a:rPr>
              <a:t>Politiposten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dirty="0" smtClean="0">
                <a:solidFill>
                  <a:srgbClr val="000000"/>
                </a:solidFill>
              </a:rPr>
              <a:t>Tollvesenet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Besøk gjennomført 2014 – 2016, </a:t>
            </a:r>
            <a:r>
              <a:rPr lang="nb-NO" sz="2800" dirty="0"/>
              <a:t>p</a:t>
            </a:r>
            <a:r>
              <a:rPr lang="nb-NO" sz="2800" dirty="0" smtClean="0"/>
              <a:t>er 24.11.16</a:t>
            </a:r>
            <a:endParaRPr lang="nb-NO" sz="28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8524240" y="4077306"/>
            <a:ext cx="340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rgbClr val="E27C00"/>
                </a:solidFill>
              </a:rPr>
              <a:t>Barnevern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Akershus ungdoms- og familiesenter, akutt avdeling </a:t>
            </a:r>
            <a:r>
              <a:rPr lang="nb-NO" dirty="0" smtClean="0"/>
              <a:t>Sole </a:t>
            </a:r>
            <a:r>
              <a:rPr lang="nb-NO" dirty="0">
                <a:solidFill>
                  <a:srgbClr val="000000"/>
                </a:solidFill>
              </a:rPr>
              <a:t>(</a:t>
            </a:r>
            <a:r>
              <a:rPr lang="nb-NO" i="1" dirty="0">
                <a:solidFill>
                  <a:srgbClr val="000000"/>
                </a:solidFill>
              </a:rPr>
              <a:t>rapport kommer</a:t>
            </a:r>
            <a:r>
              <a:rPr lang="nb-NO" dirty="0" smtClean="0">
                <a:solidFill>
                  <a:srgbClr val="000000"/>
                </a:solidFill>
              </a:rPr>
              <a:t>)</a:t>
            </a:r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Besøksmetodikk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Varsler om periode, men ikke om dato</a:t>
            </a:r>
            <a:r>
              <a:rPr lang="nb-NO" dirty="0" smtClean="0"/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nb-NO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Tverrfaglig besøksteam; juridisk, samfunnsfaglig, menneskerettslig og helsefaglig kompetanse</a:t>
            </a:r>
            <a:r>
              <a:rPr lang="nb-NO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Besøk varer 2-4 dager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Kan supplere med ekstern kompetanse</a:t>
            </a:r>
          </a:p>
          <a:p>
            <a:pPr marL="457200" lvl="1" indent="0">
              <a:buNone/>
            </a:pPr>
            <a:endParaRPr lang="nb-NO" sz="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Publisering av </a:t>
            </a:r>
            <a:r>
              <a:rPr lang="nb-NO" dirty="0" smtClean="0"/>
              <a:t>rapport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nb-NO" sz="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err="1"/>
              <a:t>Ca</a:t>
            </a:r>
            <a:r>
              <a:rPr lang="nb-NO" dirty="0"/>
              <a:t> 3 måneders frist for oppfølgning</a:t>
            </a: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Bredt </a:t>
            </a:r>
            <a:r>
              <a:rPr lang="nb-NO" dirty="0"/>
              <a:t>kildegrunnlag: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nb-NO" sz="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Dokumentgjennomgang; rutiner, prosedyrer, journaler, protokoller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 smtClean="0"/>
              <a:t>Private samtaler </a:t>
            </a:r>
            <a:r>
              <a:rPr lang="nb-NO" dirty="0"/>
              <a:t>med de som er fratatt friheten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 smtClean="0"/>
              <a:t>Observasjoner, ulike vakter</a:t>
            </a:r>
            <a:endParaRPr lang="nb-NO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Samtaler </a:t>
            </a:r>
            <a:r>
              <a:rPr lang="nb-NO" dirty="0" smtClean="0"/>
              <a:t>med ansatte</a:t>
            </a:r>
            <a:r>
              <a:rPr lang="nb-NO" dirty="0"/>
              <a:t>, ulike </a:t>
            </a:r>
            <a:r>
              <a:rPr lang="nb-NO" dirty="0" smtClean="0"/>
              <a:t>yrkesgrupper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 smtClean="0"/>
              <a:t>Samtaler med ledelsen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 smtClean="0"/>
              <a:t>Samtaler med kontrollkommisjon</a:t>
            </a:r>
            <a:r>
              <a:rPr lang="nb-NO" dirty="0"/>
              <a:t> </a:t>
            </a:r>
            <a:r>
              <a:rPr lang="nb-NO" dirty="0" smtClean="0"/>
              <a:t>og erfaringskonsulent</a:t>
            </a:r>
            <a:endParaRPr lang="nb-NO" dirty="0"/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CD73-DE4A-4515-992E-A21F97247885}" type="datetime1">
              <a:rPr lang="nb-NO" smtClean="0"/>
              <a:t>24.01.2017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Sivilombudsmannens menneskerettighetsseminar 19. oktober 2016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017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>
          <a:xfrm>
            <a:off x="708592" y="646135"/>
            <a:ext cx="5157787" cy="548368"/>
          </a:xfrm>
        </p:spPr>
        <p:txBody>
          <a:bodyPr>
            <a:normAutofit/>
          </a:bodyPr>
          <a:lstStyle/>
          <a:p>
            <a:r>
              <a:rPr lang="nb-NO" sz="2800" b="0" dirty="0" smtClean="0">
                <a:latin typeface="+mj-lt"/>
              </a:rPr>
              <a:t>Frihetsberøvelse = sårbarhet</a:t>
            </a:r>
            <a:endParaRPr lang="nb-NO" sz="2800" b="0" dirty="0">
              <a:latin typeface="+mj-lt"/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sz="half" idx="2"/>
          </p:nvPr>
        </p:nvSpPr>
        <p:spPr>
          <a:xfrm>
            <a:off x="708592" y="1846231"/>
            <a:ext cx="5157787" cy="3790294"/>
          </a:xfrm>
        </p:spPr>
        <p:txBody>
          <a:bodyPr>
            <a:normAutofit lnSpcReduction="10000"/>
          </a:bodyPr>
          <a:lstStyle/>
          <a:p>
            <a:pPr marL="342900" indent="-342900" defTabSz="457200">
              <a:spcBef>
                <a:spcPct val="20000"/>
              </a:spcBef>
              <a:defRPr/>
            </a:pPr>
            <a:r>
              <a:rPr lang="nb-NO" sz="1900" kern="0" dirty="0">
                <a:solidFill>
                  <a:prstClr val="black"/>
                </a:solidFill>
              </a:rPr>
              <a:t>Avhengig av andre for grunnleggende behov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  <a:defRPr/>
            </a:pPr>
            <a:r>
              <a:rPr lang="nb-NO" sz="1900" kern="0" dirty="0">
                <a:solidFill>
                  <a:prstClr val="black"/>
                </a:solidFill>
              </a:rPr>
              <a:t>Mat og vann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  <a:defRPr/>
            </a:pPr>
            <a:r>
              <a:rPr lang="nb-NO" sz="1900" kern="0" dirty="0">
                <a:solidFill>
                  <a:prstClr val="black"/>
                </a:solidFill>
              </a:rPr>
              <a:t>Hygiene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  <a:defRPr/>
            </a:pPr>
            <a:r>
              <a:rPr lang="nb-NO" sz="1900" kern="0" dirty="0">
                <a:solidFill>
                  <a:prstClr val="black"/>
                </a:solidFill>
              </a:rPr>
              <a:t>Somatisk og psykisk velvære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  <a:defRPr/>
            </a:pPr>
            <a:r>
              <a:rPr lang="nb-NO" sz="1900" kern="0" dirty="0" smtClean="0">
                <a:solidFill>
                  <a:prstClr val="black"/>
                </a:solidFill>
              </a:rPr>
              <a:t>Felleskap, kontakt med andre</a:t>
            </a:r>
            <a:endParaRPr lang="nb-NO" sz="1900" kern="0" dirty="0">
              <a:solidFill>
                <a:prstClr val="black"/>
              </a:solidFill>
            </a:endParaRP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  <a:defRPr/>
            </a:pPr>
            <a:r>
              <a:rPr lang="nb-NO" sz="1900" kern="0" dirty="0">
                <a:solidFill>
                  <a:prstClr val="black"/>
                </a:solidFill>
              </a:rPr>
              <a:t>Aktiviteter</a:t>
            </a:r>
          </a:p>
          <a:p>
            <a:pPr marL="342900" indent="-342900" defTabSz="457200">
              <a:spcBef>
                <a:spcPct val="20000"/>
              </a:spcBef>
              <a:defRPr/>
            </a:pPr>
            <a:r>
              <a:rPr lang="nb-NO" sz="1900" kern="0" dirty="0">
                <a:solidFill>
                  <a:prstClr val="black"/>
                </a:solidFill>
              </a:rPr>
              <a:t>Følelse av </a:t>
            </a:r>
            <a:r>
              <a:rPr lang="nb-NO" sz="1900" kern="0" dirty="0" smtClean="0">
                <a:solidFill>
                  <a:prstClr val="black"/>
                </a:solidFill>
              </a:rPr>
              <a:t>maktesløshet</a:t>
            </a:r>
          </a:p>
          <a:p>
            <a:pPr marL="342900" indent="-342900" defTabSz="457200">
              <a:spcBef>
                <a:spcPct val="20000"/>
              </a:spcBef>
              <a:defRPr/>
            </a:pPr>
            <a:r>
              <a:rPr lang="nb-NO" sz="1900" kern="0" dirty="0" smtClean="0">
                <a:solidFill>
                  <a:prstClr val="black"/>
                </a:solidFill>
              </a:rPr>
              <a:t>Ulik grad av tilsyn</a:t>
            </a:r>
            <a:endParaRPr lang="nb-NO" sz="1900" kern="0" dirty="0">
              <a:solidFill>
                <a:prstClr val="black"/>
              </a:solidFill>
            </a:endParaRPr>
          </a:p>
          <a:p>
            <a:pPr marL="342900" indent="-342900" defTabSz="457200">
              <a:spcBef>
                <a:spcPct val="20000"/>
              </a:spcBef>
              <a:defRPr/>
            </a:pPr>
            <a:r>
              <a:rPr lang="nb-NO" sz="1900" kern="0" dirty="0" smtClean="0">
                <a:solidFill>
                  <a:prstClr val="black"/>
                </a:solidFill>
              </a:rPr>
              <a:t>Lite </a:t>
            </a:r>
            <a:r>
              <a:rPr lang="nb-NO" sz="1900" kern="0" dirty="0">
                <a:solidFill>
                  <a:prstClr val="black"/>
                </a:solidFill>
              </a:rPr>
              <a:t>sympati eller interesse i det offentlige rom</a:t>
            </a:r>
          </a:p>
          <a:p>
            <a:pPr defTabSz="457200">
              <a:spcBef>
                <a:spcPct val="20000"/>
              </a:spcBef>
              <a:defRPr/>
            </a:pPr>
            <a:endParaRPr lang="nb-NO" sz="1900" kern="0" dirty="0">
              <a:solidFill>
                <a:prstClr val="black"/>
              </a:solidFill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900" kern="0" dirty="0">
                <a:solidFill>
                  <a:srgbClr val="E27C00"/>
                </a:solidFill>
              </a:rPr>
              <a:t>Ytterligere risikofaktorer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900" kern="0" dirty="0">
                <a:solidFill>
                  <a:srgbClr val="000000"/>
                </a:solidFill>
              </a:rPr>
              <a:t>Alder, kjønn, språk, nettverk, helse, lærevansker, osv.</a:t>
            </a:r>
          </a:p>
          <a:p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3"/>
          </p:nvPr>
        </p:nvSpPr>
        <p:spPr>
          <a:xfrm>
            <a:off x="6170612" y="646135"/>
            <a:ext cx="5183188" cy="548368"/>
          </a:xfrm>
        </p:spPr>
        <p:txBody>
          <a:bodyPr/>
          <a:lstStyle/>
          <a:p>
            <a:r>
              <a:rPr lang="nb-NO" sz="2800" b="0" dirty="0" smtClean="0">
                <a:latin typeface="+mj-lt"/>
              </a:rPr>
              <a:t>Fokusområder</a:t>
            </a:r>
            <a:endParaRPr lang="nb-NO" sz="2800" b="0" dirty="0">
              <a:latin typeface="+mj-lt"/>
            </a:endParaRP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4"/>
          </p:nvPr>
        </p:nvSpPr>
        <p:spPr>
          <a:xfrm>
            <a:off x="6170612" y="1846231"/>
            <a:ext cx="5183188" cy="3670522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900" dirty="0"/>
              <a:t>Rettssikkerhet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900" dirty="0"/>
              <a:t>Tvangsmidler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900" dirty="0"/>
              <a:t>Skjerming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900" dirty="0"/>
              <a:t>Tvangsmedisinering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900" dirty="0"/>
              <a:t>Aktivisering og fysiske forhold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900" dirty="0"/>
              <a:t>Institusjonskultur og ledelse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DB75-A86E-41F4-AA8D-9665A6174AE0}" type="datetime1">
              <a:rPr lang="nb-NO" smtClean="0"/>
              <a:t>24.01.2017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Sivilombudsmannens menneskerettighetsseminar 19. oktober 2016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682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Pasienters rettsikkerhet</a:t>
            </a:r>
            <a:endParaRPr lang="nb-NO" dirty="0"/>
          </a:p>
        </p:txBody>
      </p:sp>
      <p:sp>
        <p:nvSpPr>
          <p:cNvPr id="12" name="Plassholder for innhold 1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400" dirty="0"/>
              <a:t>Vedtak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Fattes det vedtak?</a:t>
            </a:r>
          </a:p>
          <a:p>
            <a:pPr marL="0" indent="0">
              <a:buNone/>
            </a:pPr>
            <a:endParaRPr lang="nb-NO" sz="800" dirty="0"/>
          </a:p>
          <a:p>
            <a:r>
              <a:rPr lang="nb-NO" dirty="0"/>
              <a:t>Holder vedtakene riktig </a:t>
            </a:r>
            <a:r>
              <a:rPr lang="nb-NO" dirty="0" smtClean="0"/>
              <a:t>kvalitet og innfrir de lovens krav?</a:t>
            </a:r>
            <a:endParaRPr lang="nb-NO" dirty="0"/>
          </a:p>
          <a:p>
            <a:pPr marL="0" indent="0">
              <a:buNone/>
            </a:pPr>
            <a:endParaRPr lang="nb-NO" sz="800" dirty="0"/>
          </a:p>
          <a:p>
            <a:r>
              <a:rPr lang="nb-NO" dirty="0"/>
              <a:t>Får pasienten </a:t>
            </a:r>
            <a:r>
              <a:rPr lang="nb-NO" dirty="0" smtClean="0"/>
              <a:t>informasjon om vedtaket og begrunnelsen?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Anbefaling: </a:t>
            </a:r>
          </a:p>
          <a:p>
            <a:pPr marL="0" indent="0">
              <a:buNone/>
            </a:pPr>
            <a:r>
              <a:rPr lang="nb-NO" i="1" dirty="0"/>
              <a:t>Informasjon om tvangsvedtak og tilgang til den konkrete begrunnelsen for vedtaket (journalnotatet)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sp>
        <p:nvSpPr>
          <p:cNvPr id="13" name="Plassholder for innhold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400" dirty="0">
                <a:solidFill>
                  <a:prstClr val="black"/>
                </a:solidFill>
              </a:rPr>
              <a:t>Klageadgang og tilsynsarbeid</a:t>
            </a:r>
          </a:p>
          <a:p>
            <a:endParaRPr lang="nb-NO" i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Gis det informasjon om klageadgangen?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Er klageorganene reelt tilgjengelige?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Besøker kontrollkommisjonen pasientene </a:t>
            </a:r>
            <a:r>
              <a:rPr lang="nb-NO" dirty="0" smtClean="0"/>
              <a:t>?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Hvordan gjøres dokumentkontroll?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Har kontrollkommisjonen rutiner for velferdskontroll?</a:t>
            </a:r>
          </a:p>
          <a:p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6D94-6605-4729-9409-69812874BB2D}" type="datetime1">
              <a:rPr lang="nb-NO" smtClean="0"/>
              <a:t>24.01.2017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206271" y="6404661"/>
            <a:ext cx="5627058" cy="239659"/>
          </a:xfrm>
        </p:spPr>
        <p:txBody>
          <a:bodyPr/>
          <a:lstStyle/>
          <a:p>
            <a:r>
              <a:rPr lang="nb-NO" dirty="0"/>
              <a:t>Sivilombudsmannens menneskerettighetsseminar 19. oktober 2016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78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Tvangsmidler </a:t>
            </a:r>
            <a:r>
              <a:rPr lang="nb-NO" dirty="0" smtClean="0"/>
              <a:t>– belter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Lovens krav – er de oppfylt?</a:t>
            </a:r>
          </a:p>
          <a:p>
            <a:pPr lvl="1"/>
            <a:r>
              <a:rPr lang="nb-NO" dirty="0"/>
              <a:t>Helsedirektoratets veileder: «Nødrettsliknende situasjon»</a:t>
            </a:r>
          </a:p>
          <a:p>
            <a:pPr lvl="1"/>
            <a:endParaRPr lang="nb-NO" sz="800" dirty="0"/>
          </a:p>
          <a:p>
            <a:r>
              <a:rPr lang="nb-NO" dirty="0"/>
              <a:t>Tvangsmidler «etter eget ønske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endParaRPr lang="nb-NO" sz="800" dirty="0"/>
          </a:p>
          <a:p>
            <a:r>
              <a:rPr lang="nb-NO" dirty="0" smtClean="0"/>
              <a:t>Tvangsprotokollene</a:t>
            </a:r>
            <a:endParaRPr lang="nb-NO" dirty="0"/>
          </a:p>
          <a:p>
            <a:pPr lvl="1"/>
            <a:r>
              <a:rPr lang="nb-NO" dirty="0"/>
              <a:t>Gir de korrekt og tilstrekkelig informasjon</a:t>
            </a:r>
            <a:r>
              <a:rPr lang="nb-NO" dirty="0" smtClean="0"/>
              <a:t>?</a:t>
            </a:r>
          </a:p>
          <a:p>
            <a:pPr lvl="1"/>
            <a:r>
              <a:rPr lang="nb-NO" dirty="0" smtClean="0"/>
              <a:t>Kontrollkommisjonenes oppgave</a:t>
            </a:r>
            <a:endParaRPr lang="nb-NO" dirty="0"/>
          </a:p>
          <a:p>
            <a:pPr lvl="1"/>
            <a:endParaRPr lang="nb-NO" sz="800" dirty="0"/>
          </a:p>
          <a:p>
            <a:endParaRPr lang="nb-NO" sz="800" dirty="0"/>
          </a:p>
          <a:p>
            <a:pPr lvl="1"/>
            <a:endParaRPr lang="nb-NO" sz="800" dirty="0"/>
          </a:p>
          <a:p>
            <a:pPr marL="342900" lvl="1" indent="-342900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b-NO" i="1" dirty="0">
                <a:solidFill>
                  <a:srgbClr val="000000"/>
                </a:solidFill>
              </a:rPr>
              <a:t>Lovlig? Nødvendig? Proporsjonalt?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DB75-A86E-41F4-AA8D-9665A6174AE0}" type="datetime1">
              <a:rPr lang="nb-NO" smtClean="0"/>
              <a:t>24.01.2017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Sivilombudsmannens menneskerettighetsseminar 19. oktober 2016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/>
              <a:t>8</a:t>
            </a:fld>
            <a:endParaRPr lang="nb-N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667" y="1675355"/>
            <a:ext cx="2694666" cy="434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39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Skjerming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half" idx="1"/>
          </p:nvPr>
        </p:nvSpPr>
        <p:spPr>
          <a:xfrm>
            <a:off x="838200" y="1381760"/>
            <a:ext cx="5181600" cy="4680903"/>
          </a:xfrm>
        </p:spPr>
        <p:txBody>
          <a:bodyPr>
            <a:normAutofit lnSpcReduction="10000"/>
          </a:bodyPr>
          <a:lstStyle/>
          <a:p>
            <a:r>
              <a:rPr lang="nb-NO" dirty="0"/>
              <a:t>Lite bruk av isolasjonsvedtak ved besøkte sykehus</a:t>
            </a:r>
          </a:p>
          <a:p>
            <a:endParaRPr lang="nb-NO" sz="800" dirty="0"/>
          </a:p>
          <a:p>
            <a:r>
              <a:rPr lang="nb-NO" dirty="0"/>
              <a:t>Er vilkårene for skjerming oppfylt?</a:t>
            </a:r>
          </a:p>
          <a:p>
            <a:pPr lvl="1"/>
            <a:r>
              <a:rPr lang="nb-NO" dirty="0"/>
              <a:t>Forholdet mellom formål og utforming</a:t>
            </a:r>
          </a:p>
          <a:p>
            <a:pPr lvl="1"/>
            <a:endParaRPr lang="nb-NO" sz="800" dirty="0"/>
          </a:p>
          <a:p>
            <a:r>
              <a:rPr lang="nb-NO" dirty="0"/>
              <a:t>Andre innskrenkninger under skjerming – hjemmel</a:t>
            </a:r>
            <a:r>
              <a:rPr lang="nb-NO" dirty="0" smtClean="0"/>
              <a:t>?</a:t>
            </a:r>
          </a:p>
          <a:p>
            <a:endParaRPr lang="nb-NO" sz="800" dirty="0" smtClean="0"/>
          </a:p>
          <a:p>
            <a:r>
              <a:rPr lang="nb-NO" dirty="0"/>
              <a:t>Skjerming som de facto isolasjon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endParaRPr lang="nb-NO" sz="800" dirty="0"/>
          </a:p>
          <a:p>
            <a:r>
              <a:rPr lang="nb-NO" dirty="0" smtClean="0"/>
              <a:t>Belteseng </a:t>
            </a:r>
            <a:r>
              <a:rPr lang="nb-NO" dirty="0"/>
              <a:t>i skjermingsenhet</a:t>
            </a:r>
          </a:p>
          <a:p>
            <a:pPr lvl="1"/>
            <a:r>
              <a:rPr lang="nb-NO" dirty="0"/>
              <a:t>Skjerming er ikke et tvangsmiddel</a:t>
            </a:r>
          </a:p>
          <a:p>
            <a:endParaRPr lang="nb-NO" sz="800" dirty="0"/>
          </a:p>
          <a:p>
            <a:endParaRPr lang="nb-NO" sz="800" dirty="0"/>
          </a:p>
          <a:p>
            <a:pPr marL="342900" lvl="1" indent="-342900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b-NO" i="1" dirty="0">
                <a:solidFill>
                  <a:srgbClr val="000000"/>
                </a:solidFill>
              </a:rPr>
              <a:t>Lovlig? Nødvendig? Proporsjonalt?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CD73-DE4A-4515-992E-A21F97247885}" type="datetime1">
              <a:rPr lang="nb-NO" smtClean="0"/>
              <a:t>24.01.2017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Sivilombudsmannens menneskerettighetsseminar 19. oktober 2016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0A9C-6975-7440-93FD-B27ED63DD5D4}" type="slidenum">
              <a:rPr lang="nb-NO" smtClean="0"/>
              <a:t>9</a:t>
            </a:fld>
            <a:endParaRPr lang="nb-NO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36" y="3228875"/>
            <a:ext cx="4102964" cy="19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121" y="1943172"/>
            <a:ext cx="18351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5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_050416">
  <a:themeElements>
    <a:clrScheme name="SOM DEF">
      <a:dk1>
        <a:srgbClr val="000000"/>
      </a:dk1>
      <a:lt1>
        <a:srgbClr val="FFFFFF"/>
      </a:lt1>
      <a:dk2>
        <a:srgbClr val="463E3F"/>
      </a:dk2>
      <a:lt2>
        <a:srgbClr val="D7D2D4"/>
      </a:lt2>
      <a:accent1>
        <a:srgbClr val="463E3F"/>
      </a:accent1>
      <a:accent2>
        <a:srgbClr val="B9CFD4"/>
      </a:accent2>
      <a:accent3>
        <a:srgbClr val="005A96"/>
      </a:accent3>
      <a:accent4>
        <a:srgbClr val="491B64"/>
      </a:accent4>
      <a:accent5>
        <a:srgbClr val="EBBA17"/>
      </a:accent5>
      <a:accent6>
        <a:srgbClr val="EC6608"/>
      </a:accent6>
      <a:hlink>
        <a:srgbClr val="231718"/>
      </a:hlink>
      <a:folHlink>
        <a:srgbClr val="E6331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SOM_ppt mal_16 9_norsk2" id="{1B16DECB-C174-F246-8F80-FB434E37F718}" vid="{8C2D6160-5D79-A646-A161-7B340D71D2FE}"/>
    </a:ext>
  </a:extLst>
</a:theme>
</file>

<file path=ppt/theme/theme2.xml><?xml version="1.0" encoding="utf-8"?>
<a:theme xmlns:a="http://schemas.openxmlformats.org/drawingml/2006/main" name="2_SOM_ppt mal_4 3_norsk">
  <a:themeElements>
    <a:clrScheme name="SOM DEF">
      <a:dk1>
        <a:srgbClr val="000000"/>
      </a:dk1>
      <a:lt1>
        <a:srgbClr val="FFFFFF"/>
      </a:lt1>
      <a:dk2>
        <a:srgbClr val="463E3F"/>
      </a:dk2>
      <a:lt2>
        <a:srgbClr val="D7D2D4"/>
      </a:lt2>
      <a:accent1>
        <a:srgbClr val="463E3F"/>
      </a:accent1>
      <a:accent2>
        <a:srgbClr val="B9CFD4"/>
      </a:accent2>
      <a:accent3>
        <a:srgbClr val="005A96"/>
      </a:accent3>
      <a:accent4>
        <a:srgbClr val="491B64"/>
      </a:accent4>
      <a:accent5>
        <a:srgbClr val="EBBA17"/>
      </a:accent5>
      <a:accent6>
        <a:srgbClr val="EC6608"/>
      </a:accent6>
      <a:hlink>
        <a:srgbClr val="231718"/>
      </a:hlink>
      <a:folHlink>
        <a:srgbClr val="E6331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sjon9" id="{0922E729-C982-B944-9378-0A11721317C5}" vid="{F91C08CB-80E2-8849-BF4A-39F99BEC250D}"/>
    </a:ext>
  </a:extLst>
</a:theme>
</file>

<file path=ppt/theme/theme3.xml><?xml version="1.0" encoding="utf-8"?>
<a:theme xmlns:a="http://schemas.openxmlformats.org/drawingml/2006/main" name="Office-tema">
  <a:themeElements>
    <a:clrScheme name="Sivilombudsmannen">
      <a:dk1>
        <a:srgbClr val="000000"/>
      </a:dk1>
      <a:lt1>
        <a:srgbClr val="FFFFFF"/>
      </a:lt1>
      <a:dk2>
        <a:srgbClr val="463E3F"/>
      </a:dk2>
      <a:lt2>
        <a:srgbClr val="D7D2D4"/>
      </a:lt2>
      <a:accent1>
        <a:srgbClr val="463E3F"/>
      </a:accent1>
      <a:accent2>
        <a:srgbClr val="FFCC17"/>
      </a:accent2>
      <a:accent3>
        <a:srgbClr val="EC6608"/>
      </a:accent3>
      <a:accent4>
        <a:srgbClr val="491B64"/>
      </a:accent4>
      <a:accent5>
        <a:srgbClr val="005A96"/>
      </a:accent5>
      <a:accent6>
        <a:srgbClr val="B9CFD4"/>
      </a:accent6>
      <a:hlink>
        <a:srgbClr val="231718"/>
      </a:hlink>
      <a:folHlink>
        <a:srgbClr val="E6331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Sivilombudsmannen">
      <a:dk1>
        <a:srgbClr val="000000"/>
      </a:dk1>
      <a:lt1>
        <a:srgbClr val="FFFFFF"/>
      </a:lt1>
      <a:dk2>
        <a:srgbClr val="463E3F"/>
      </a:dk2>
      <a:lt2>
        <a:srgbClr val="D7D2D4"/>
      </a:lt2>
      <a:accent1>
        <a:srgbClr val="463E3F"/>
      </a:accent1>
      <a:accent2>
        <a:srgbClr val="FFCC17"/>
      </a:accent2>
      <a:accent3>
        <a:srgbClr val="EC6608"/>
      </a:accent3>
      <a:accent4>
        <a:srgbClr val="491B64"/>
      </a:accent4>
      <a:accent5>
        <a:srgbClr val="005A96"/>
      </a:accent5>
      <a:accent6>
        <a:srgbClr val="B9CFD4"/>
      </a:accent6>
      <a:hlink>
        <a:srgbClr val="231718"/>
      </a:hlink>
      <a:folHlink>
        <a:srgbClr val="E6331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Mal_050416</Template>
  <TotalTime>3443</TotalTime>
  <Words>932</Words>
  <Application>Microsoft Office PowerPoint</Application>
  <PresentationFormat>Egendefinert</PresentationFormat>
  <Paragraphs>255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13</vt:i4>
      </vt:variant>
    </vt:vector>
  </HeadingPairs>
  <TitlesOfParts>
    <vt:vector size="15" baseType="lpstr">
      <vt:lpstr>Mal_050416</vt:lpstr>
      <vt:lpstr>2_SOM_ppt mal_4 3_norsk</vt:lpstr>
      <vt:lpstr>Sivilombudsmannens forebyggingsmandat</vt:lpstr>
      <vt:lpstr>United Nations Convention against Torture and other Cruel, Inhuman or Degrading Treatment og Punishment</vt:lpstr>
      <vt:lpstr>UN Optional Protocol to the Convention against Torture and other Cruel, Inhuman or Degrading Treatment or Punishment (OPCAT)</vt:lpstr>
      <vt:lpstr>Besøk gjennomført 2014 – 2016, per 24.11.16</vt:lpstr>
      <vt:lpstr>Besøksmetodikk</vt:lpstr>
      <vt:lpstr>PowerPoint-presentasjon</vt:lpstr>
      <vt:lpstr>Pasienters rettsikkerhet</vt:lpstr>
      <vt:lpstr>Tvangsmidler – belter</vt:lpstr>
      <vt:lpstr>Skjerming</vt:lpstr>
      <vt:lpstr>Tvangsmedisinering/behandling uten samtykke</vt:lpstr>
      <vt:lpstr>PowerPoint-presentasjon</vt:lpstr>
      <vt:lpstr>Institusjonskultur og ledelse</vt:lpstr>
      <vt:lpstr>Åpenhet og kunnskapsdeling</vt:lpstr>
    </vt:vector>
  </TitlesOfParts>
  <Company>SOM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Anette Hansen</dc:creator>
  <cp:lastModifiedBy>Helga Fastrup Ervik</cp:lastModifiedBy>
  <cp:revision>138</cp:revision>
  <cp:lastPrinted>2016-10-18T13:58:41Z</cp:lastPrinted>
  <dcterms:created xsi:type="dcterms:W3CDTF">2016-05-04T13:00:28Z</dcterms:created>
  <dcterms:modified xsi:type="dcterms:W3CDTF">2017-01-24T09:25:01Z</dcterms:modified>
</cp:coreProperties>
</file>