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8" r:id="rId2"/>
    <p:sldMasterId id="2147483706" r:id="rId3"/>
    <p:sldMasterId id="2147483778" r:id="rId4"/>
    <p:sldMasterId id="2147483796" r:id="rId5"/>
  </p:sldMasterIdLst>
  <p:notesMasterIdLst>
    <p:notesMasterId r:id="rId18"/>
  </p:notesMasterIdLst>
  <p:handoutMasterIdLst>
    <p:handoutMasterId r:id="rId19"/>
  </p:handoutMasterIdLst>
  <p:sldIdLst>
    <p:sldId id="264" r:id="rId6"/>
    <p:sldId id="271" r:id="rId7"/>
    <p:sldId id="277" r:id="rId8"/>
    <p:sldId id="278" r:id="rId9"/>
    <p:sldId id="272" r:id="rId10"/>
    <p:sldId id="283" r:id="rId11"/>
    <p:sldId id="282" r:id="rId12"/>
    <p:sldId id="279" r:id="rId13"/>
    <p:sldId id="284" r:id="rId14"/>
    <p:sldId id="281" r:id="rId15"/>
    <p:sldId id="286" r:id="rId16"/>
    <p:sldId id="276" r:id="rId17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C00"/>
    <a:srgbClr val="D2A000"/>
    <a:srgbClr val="D8DFAE"/>
    <a:srgbClr val="3EA785"/>
    <a:srgbClr val="855A96"/>
    <a:srgbClr val="006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iddels stil 1 - aks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iddels stil 1 - aks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iddels stil 1 - aks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iddels stil 1 - aks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8"/>
    <p:restoredTop sz="94747"/>
  </p:normalViewPr>
  <p:slideViewPr>
    <p:cSldViewPr snapToGrid="0" snapToObjects="1" showGuides="1">
      <p:cViewPr varScale="1">
        <p:scale>
          <a:sx n="154" d="100"/>
          <a:sy n="154" d="100"/>
        </p:scale>
        <p:origin x="2064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-4160" y="-112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485092" y="573230"/>
            <a:ext cx="4123284" cy="2654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097448" y="9389276"/>
            <a:ext cx="1192006" cy="24527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547ABFB3-0D2E-9D48-9219-F8FC3FF55FFB}" type="datetime1">
              <a:rPr lang="nb-NO" sz="1000" smtClean="0"/>
              <a:t>28.08.2017</a:t>
            </a:fld>
            <a:endParaRPr lang="nb-NO" sz="100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485092" y="9389276"/>
            <a:ext cx="4612356" cy="24527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100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6366049" y="9389276"/>
            <a:ext cx="430053" cy="24902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C97DF734-C432-4544-B31B-E1C93589B043}" type="slidenum">
              <a:rPr lang="nb-NO" sz="1000" smtClean="0"/>
              <a:pPr algn="l"/>
              <a:t>‹#›</a:t>
            </a:fld>
            <a:endParaRPr lang="nb-NO" sz="100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189" y="199373"/>
            <a:ext cx="1545860" cy="5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215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679766" y="643109"/>
            <a:ext cx="3954142" cy="181592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820187" y="9423315"/>
            <a:ext cx="1297720" cy="27962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/>
            </a:lvl1pPr>
          </a:lstStyle>
          <a:p>
            <a:fld id="{231F1F2E-0CCD-DC44-AFE8-868A1C80AE2C}" type="datetime1">
              <a:rPr lang="nb-NO" smtClean="0"/>
              <a:t>28.08.2017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679767" y="9428584"/>
            <a:ext cx="4140419" cy="27435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6229606" y="9428585"/>
            <a:ext cx="566495" cy="27435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/>
            </a:lvl1pPr>
          </a:lstStyle>
          <a:p>
            <a:fld id="{E17747EF-E64D-7848-A5FE-D6E885B48FC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189" y="199373"/>
            <a:ext cx="1545860" cy="5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606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F542A8-6941-1C4E-B558-235A09E84183}" type="datetime1">
              <a:rPr lang="nb-NO" smtClean="0">
                <a:solidFill>
                  <a:prstClr val="black"/>
                </a:solidFill>
              </a:rPr>
              <a:pPr/>
              <a:t>28.08.2017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1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F542A8-6941-1C4E-B558-235A09E84183}" type="datetime1">
              <a:rPr lang="nb-NO" smtClean="0">
                <a:solidFill>
                  <a:prstClr val="black"/>
                </a:solidFill>
              </a:rPr>
              <a:pPr/>
              <a:t>28.08.2017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>
                <a:solidFill>
                  <a:prstClr val="black"/>
                </a:solidFill>
              </a:rPr>
              <a:pPr/>
              <a:t>4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8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F542A8-6941-1C4E-B558-235A09E84183}" type="datetime1">
              <a:rPr lang="nb-NO" smtClean="0">
                <a:solidFill>
                  <a:prstClr val="black"/>
                </a:solidFill>
              </a:rPr>
              <a:pPr/>
              <a:t>28.08.2017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>
                <a:solidFill>
                  <a:prstClr val="black"/>
                </a:solidFill>
              </a:rPr>
              <a:pPr/>
              <a:t>5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3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1F1F2E-0CCD-DC44-AFE8-868A1C80AE2C}" type="datetime1">
              <a:rPr lang="nb-NO" smtClean="0"/>
              <a:t>28.08.2017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3029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1F1F2E-0CCD-DC44-AFE8-868A1C80AE2C}" type="datetime1">
              <a:rPr lang="nb-NO" smtClean="0"/>
              <a:t>28.08.2017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693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1F1F2E-0CCD-DC44-AFE8-868A1C80AE2C}" type="datetime1">
              <a:rPr lang="nb-NO" smtClean="0"/>
              <a:t>28.08.2017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3461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1F1F2E-0CCD-DC44-AFE8-868A1C80AE2C}" type="datetime1">
              <a:rPr lang="nb-NO" smtClean="0"/>
              <a:t>28.08.2017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5383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1F1F2E-0CCD-DC44-AFE8-868A1C80AE2C}" type="datetime1">
              <a:rPr lang="nb-NO" smtClean="0"/>
              <a:t>28.08.2017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6015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dato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F542A8-6941-1C4E-B558-235A09E84183}" type="datetime1">
              <a:rPr lang="nb-NO" smtClean="0">
                <a:solidFill>
                  <a:prstClr val="black"/>
                </a:solidFill>
              </a:rPr>
              <a:pPr/>
              <a:t>28.08.2017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17747EF-E64D-7848-A5FE-D6E885B48FCE}" type="slidenum">
              <a:rPr lang="nb-NO" smtClean="0">
                <a:solidFill>
                  <a:prstClr val="black"/>
                </a:solidFill>
              </a:rPr>
              <a:pPr/>
              <a:t>12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9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br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3200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310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89" y="368300"/>
            <a:ext cx="3021027" cy="10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7C385-57E5-9F48-818F-AE7C01546AB4}" type="datetime1">
              <a:rPr lang="nb-NO" smtClean="0"/>
              <a:t>28.08.2017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81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695A-661D-FC49-8167-27780F80227A}" type="datetime1">
              <a:rPr lang="nb-NO" smtClean="0"/>
              <a:t>28.08.2017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12192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86031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F1992-3692-7A4B-80AC-35713168A6EE}" type="datetime1">
              <a:rPr lang="nb-NO" smtClean="0"/>
              <a:t>28.08.2017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5093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7E3A0-4A80-BB44-AAEF-638B3E2752AD}" type="datetime1">
              <a:rPr lang="nb-NO" smtClean="0"/>
              <a:t>28.08.2017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523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673844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160523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673844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3807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6CCE-8309-A04E-9C30-53E684676A15}" type="datetime1">
              <a:rPr lang="nb-NO" smtClean="0"/>
              <a:t>28.08.2017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0"/>
            <a:ext cx="12192000" cy="61742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1843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6EE6C-1C3F-6347-90B9-E7FF68D03433}" type="datetime1">
              <a:rPr lang="nb-NO" smtClean="0"/>
              <a:t>28.08.2017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74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775"/>
            <a:ext cx="12192000" cy="351378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89" y="368300"/>
            <a:ext cx="3021027" cy="1067210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839828" y="5335888"/>
            <a:ext cx="1051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Besøksadresse: Akersgata 8, </a:t>
            </a:r>
            <a:r>
              <a:rPr lang="nb-NO" sz="1600" b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inng</a:t>
            </a:r>
            <a:r>
              <a:rPr lang="nb-NO" sz="16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 Tollbugata | Postadresse: Postboks 3 Sentrum,</a:t>
            </a:r>
            <a:r>
              <a:rPr lang="nb-NO" sz="16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6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0101 Oslo</a:t>
            </a:r>
          </a:p>
          <a:p>
            <a:pPr algn="ctr">
              <a:lnSpc>
                <a:spcPct val="100000"/>
              </a:lnSpc>
            </a:pPr>
            <a:r>
              <a:rPr lang="nb-NO" sz="16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Telefon +47 22 82 85 00 | Grønt</a:t>
            </a:r>
            <a:r>
              <a:rPr lang="nb-NO" sz="1600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nummer 800 80 039</a:t>
            </a:r>
            <a:endParaRPr lang="nb-NO" sz="16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nb-NO" sz="1600" b="0" kern="1200" dirty="0" err="1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sivilombudsmannen.no</a:t>
            </a:r>
            <a:endParaRPr lang="nb-NO" sz="1600" b="0" kern="1200" dirty="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644" y="368300"/>
            <a:ext cx="3024712" cy="106721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836"/>
            <a:ext cx="12192000" cy="3513787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839828" y="5335888"/>
            <a:ext cx="1051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nb-NO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Besøksadresse: Akersgata 8, </a:t>
            </a:r>
            <a:r>
              <a:rPr lang="nb-NO" sz="16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inng</a:t>
            </a:r>
            <a:r>
              <a:rPr lang="nb-NO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Tollbugata | Postadresse: Postboks 3 Sentrum,</a:t>
            </a:r>
            <a:r>
              <a:rPr lang="nb-NO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b-NO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0101 Oslo</a:t>
            </a:r>
          </a:p>
          <a:p>
            <a:pPr algn="ctr">
              <a:lnSpc>
                <a:spcPct val="100000"/>
              </a:lnSpc>
            </a:pPr>
            <a:r>
              <a:rPr lang="nb-NO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Telefon +47 22 82 85 00 | Grønt</a:t>
            </a:r>
            <a:r>
              <a:rPr lang="nb-NO" sz="16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nummer 800 80 039</a:t>
            </a:r>
            <a:endParaRPr lang="nb-NO" sz="16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nb-NO" sz="1600" b="0" kern="1200" dirty="0" err="1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t>sivilombudsmannen.no</a:t>
            </a:r>
            <a:endParaRPr lang="nb-NO" sz="1600" b="0" kern="1200" dirty="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br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94465"/>
            <a:ext cx="12192000" cy="263534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308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217" y="294157"/>
            <a:ext cx="3285641" cy="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308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873167"/>
            <a:ext cx="12192000" cy="2648834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91" y="297405"/>
            <a:ext cx="3282132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644" y="368300"/>
            <a:ext cx="3024712" cy="106721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3260"/>
            <a:ext cx="12192000" cy="35137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310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orange gul">
    <p:bg>
      <p:bgPr>
        <a:gradFill>
          <a:gsLst>
            <a:gs pos="0">
              <a:schemeClr val="accent5"/>
            </a:gs>
            <a:gs pos="79000">
              <a:schemeClr val="accent6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9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lå forløpning">
    <p:bg>
      <p:bgPr>
        <a:gradFill>
          <a:gsLst>
            <a:gs pos="57000">
              <a:schemeClr val="accent3"/>
            </a:gs>
            <a:gs pos="0">
              <a:schemeClr val="accent4"/>
            </a:gs>
            <a:gs pos="100000">
              <a:schemeClr val="accent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9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grønn forløpning">
    <p:bg>
      <p:bgPr>
        <a:gradFill>
          <a:gsLst>
            <a:gs pos="59000">
              <a:srgbClr val="3EA785"/>
            </a:gs>
            <a:gs pos="0">
              <a:srgbClr val="006D68"/>
            </a:gs>
            <a:gs pos="100000">
              <a:srgbClr val="D8DFAE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9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ru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9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03542" y="6404719"/>
            <a:ext cx="434135" cy="239659"/>
          </a:xfrm>
        </p:spPr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A512-8BEC-A148-9F13-A96423536218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28775"/>
            <a:ext cx="5157787" cy="5483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392141"/>
            <a:ext cx="5157787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3" y="1628775"/>
            <a:ext cx="5183188" cy="5483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3" y="2392141"/>
            <a:ext cx="5183188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485C-2F16-8646-9C09-CC237B3381D9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CCF8-118C-294A-80F6-7F4C650005A2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70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4E40-5AEE-4C49-9DD1-9CEB58365464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12192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09784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C06-52E1-7C44-AFDE-0C799BD5DD4A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6096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orange gul">
    <p:bg>
      <p:bgPr>
        <a:gradFill>
          <a:gsLst>
            <a:gs pos="0">
              <a:schemeClr val="accent5"/>
            </a:gs>
            <a:gs pos="79000">
              <a:schemeClr val="accent6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6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2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1EED-95D7-CA44-8DE3-574C194FB5B3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521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673842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160521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673842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41923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43D2-33E3-BC4B-A2DB-68B435583375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8"/>
            <a:ext cx="12192000" cy="61742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9766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5F67-8871-BE4E-BA5C-B22C7A097814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839826" y="5416389"/>
            <a:ext cx="1051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FFFFFF"/>
                </a:solidFill>
              </a:rPr>
              <a:t>Besøksadresse: Akersgata 8, </a:t>
            </a:r>
            <a:r>
              <a:rPr lang="nb-NO" sz="1200" dirty="0" err="1">
                <a:solidFill>
                  <a:srgbClr val="FFFFFF"/>
                </a:solidFill>
              </a:rPr>
              <a:t>inng</a:t>
            </a:r>
            <a:r>
              <a:rPr lang="nb-NO" sz="1200" dirty="0">
                <a:solidFill>
                  <a:srgbClr val="FFFFFF"/>
                </a:solidFill>
              </a:rPr>
              <a:t>. Tollbugata | Postadresse: Postboks 3 Sentrum, 0101 Oslo</a:t>
            </a:r>
          </a:p>
          <a:p>
            <a:pPr algn="ctr"/>
            <a:r>
              <a:rPr lang="nb-NO" sz="1200" dirty="0">
                <a:solidFill>
                  <a:srgbClr val="FFFFFF"/>
                </a:solidFill>
              </a:rPr>
              <a:t>Telefon +47 22 82 85 00 | Grønt nummer 800 80 039</a:t>
            </a:r>
          </a:p>
          <a:p>
            <a:pPr algn="ctr"/>
            <a:r>
              <a:rPr lang="nb-NO" sz="1200" dirty="0" err="1">
                <a:solidFill>
                  <a:srgbClr val="EBBA17"/>
                </a:solidFill>
              </a:rPr>
              <a:t>sivilombudsmannen.no</a:t>
            </a:r>
            <a:endParaRPr lang="nb-NO" sz="1200" dirty="0">
              <a:solidFill>
                <a:srgbClr val="EBBA17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8055"/>
            <a:ext cx="12192000" cy="263534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217" y="294157"/>
            <a:ext cx="3285641" cy="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839826" y="5416389"/>
            <a:ext cx="1051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00000"/>
                </a:solidFill>
              </a:rPr>
              <a:t>Besøksadresse: Akersgata 8, </a:t>
            </a:r>
            <a:r>
              <a:rPr lang="nb-NO" sz="1200" dirty="0" err="1">
                <a:solidFill>
                  <a:srgbClr val="000000"/>
                </a:solidFill>
              </a:rPr>
              <a:t>inng</a:t>
            </a:r>
            <a:r>
              <a:rPr lang="nb-NO" sz="1200" dirty="0">
                <a:solidFill>
                  <a:srgbClr val="000000"/>
                </a:solidFill>
              </a:rPr>
              <a:t>. Tollbugata | Postadresse: Postboks 3 Sentrum, 0101 Oslo</a:t>
            </a:r>
          </a:p>
          <a:p>
            <a:pPr algn="ctr"/>
            <a:r>
              <a:rPr lang="nb-NO" sz="1200" dirty="0">
                <a:solidFill>
                  <a:srgbClr val="000000"/>
                </a:solidFill>
              </a:rPr>
              <a:t>Telefon +47 22 82 85 00 | Grønt nummer 800 80 039</a:t>
            </a:r>
          </a:p>
          <a:p>
            <a:pPr algn="ctr"/>
            <a:r>
              <a:rPr lang="nb-NO" sz="1200" dirty="0" err="1">
                <a:solidFill>
                  <a:srgbClr val="EBBA17"/>
                </a:solidFill>
              </a:rPr>
              <a:t>sivilombudsmannen.no</a:t>
            </a:r>
            <a:endParaRPr lang="nb-NO" sz="1200" dirty="0">
              <a:solidFill>
                <a:srgbClr val="EBBA17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91" y="297405"/>
            <a:ext cx="3282132" cy="86852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061253"/>
            <a:ext cx="12192000" cy="26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br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94459"/>
            <a:ext cx="12192000" cy="263534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302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213" y="294151"/>
            <a:ext cx="3285641" cy="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6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302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873167"/>
            <a:ext cx="12192000" cy="2648834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91" y="297399"/>
            <a:ext cx="3282132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orange gul">
    <p:bg>
      <p:bgPr>
        <a:gradFill>
          <a:gsLst>
            <a:gs pos="0">
              <a:schemeClr val="accent5"/>
            </a:gs>
            <a:gs pos="79000">
              <a:schemeClr val="accent6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3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lå forløpning">
    <p:bg>
      <p:bgPr>
        <a:gradFill>
          <a:gsLst>
            <a:gs pos="57000">
              <a:schemeClr val="accent3"/>
            </a:gs>
            <a:gs pos="0">
              <a:schemeClr val="accent4"/>
            </a:gs>
            <a:gs pos="100000">
              <a:schemeClr val="accent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3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grønn forløpning">
    <p:bg>
      <p:bgPr>
        <a:gradFill>
          <a:gsLst>
            <a:gs pos="59000">
              <a:srgbClr val="3EA785"/>
            </a:gs>
            <a:gs pos="0">
              <a:srgbClr val="006D68"/>
            </a:gs>
            <a:gs pos="100000">
              <a:srgbClr val="D8DFAE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3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lå forløpning">
    <p:bg>
      <p:bgPr>
        <a:gradFill>
          <a:gsLst>
            <a:gs pos="57000">
              <a:schemeClr val="accent3"/>
            </a:gs>
            <a:gs pos="0">
              <a:schemeClr val="accent4"/>
            </a:gs>
            <a:gs pos="100000">
              <a:schemeClr val="accent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6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737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ru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53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03538" y="6404713"/>
            <a:ext cx="434135" cy="239659"/>
          </a:xfrm>
        </p:spPr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A512-8BEC-A148-9F13-A96423536218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28775"/>
            <a:ext cx="5157787" cy="5483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392141"/>
            <a:ext cx="5157787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3" y="1628775"/>
            <a:ext cx="5183188" cy="5483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3" y="2392141"/>
            <a:ext cx="5183188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485C-2F16-8646-9C09-CC237B3381D9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CCF8-118C-294A-80F6-7F4C650005A2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4E40-5AEE-4C49-9DD1-9CEB58365464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12192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0949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C06-52E1-7C44-AFDE-0C799BD5DD4A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39067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1EED-95D7-CA44-8DE3-574C194FB5B3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515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673836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160515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673836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405350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43D2-33E3-BC4B-A2DB-68B435583375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52"/>
            <a:ext cx="12192000" cy="61742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3543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5F67-8871-BE4E-BA5C-B22C7A097814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grønn forløpning">
    <p:bg>
      <p:bgPr>
        <a:gradFill>
          <a:gsLst>
            <a:gs pos="59000">
              <a:srgbClr val="3EA785"/>
            </a:gs>
            <a:gs pos="0">
              <a:srgbClr val="006D68"/>
            </a:gs>
            <a:gs pos="100000">
              <a:srgbClr val="D8DFAE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6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47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839822" y="5416383"/>
            <a:ext cx="1051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FFFFFF"/>
                </a:solidFill>
              </a:rPr>
              <a:t>Besøksadresse: Akersgata 8, </a:t>
            </a:r>
            <a:r>
              <a:rPr lang="nb-NO" sz="1200" dirty="0" err="1">
                <a:solidFill>
                  <a:srgbClr val="FFFFFF"/>
                </a:solidFill>
              </a:rPr>
              <a:t>inng</a:t>
            </a:r>
            <a:r>
              <a:rPr lang="nb-NO" sz="1200" dirty="0">
                <a:solidFill>
                  <a:srgbClr val="FFFFFF"/>
                </a:solidFill>
              </a:rPr>
              <a:t>. Tollbugata | Postadresse: Postboks 3 Sentrum, 0101 Oslo</a:t>
            </a:r>
          </a:p>
          <a:p>
            <a:pPr algn="ctr"/>
            <a:r>
              <a:rPr lang="nb-NO" sz="1200" dirty="0">
                <a:solidFill>
                  <a:srgbClr val="FFFFFF"/>
                </a:solidFill>
              </a:rPr>
              <a:t>Telefon +47 22 82 85 00 | Grønt nummer 800 80 039</a:t>
            </a:r>
          </a:p>
          <a:p>
            <a:pPr algn="ctr"/>
            <a:r>
              <a:rPr lang="nb-NO" sz="1200" dirty="0" err="1">
                <a:solidFill>
                  <a:srgbClr val="EBBA17"/>
                </a:solidFill>
              </a:rPr>
              <a:t>sivilombudsmannen.no</a:t>
            </a:r>
            <a:endParaRPr lang="nb-NO" sz="1200" dirty="0">
              <a:solidFill>
                <a:srgbClr val="EBBA17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8049"/>
            <a:ext cx="12192000" cy="263534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213" y="294151"/>
            <a:ext cx="3285641" cy="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839822" y="5416383"/>
            <a:ext cx="1051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00000"/>
                </a:solidFill>
              </a:rPr>
              <a:t>Besøksadresse: Akersgata 8, </a:t>
            </a:r>
            <a:r>
              <a:rPr lang="nb-NO" sz="1200" dirty="0" err="1">
                <a:solidFill>
                  <a:srgbClr val="000000"/>
                </a:solidFill>
              </a:rPr>
              <a:t>inng</a:t>
            </a:r>
            <a:r>
              <a:rPr lang="nb-NO" sz="1200" dirty="0">
                <a:solidFill>
                  <a:srgbClr val="000000"/>
                </a:solidFill>
              </a:rPr>
              <a:t>. Tollbugata | Postadresse: Postboks 3 Sentrum, 0101 Oslo</a:t>
            </a:r>
          </a:p>
          <a:p>
            <a:pPr algn="ctr"/>
            <a:r>
              <a:rPr lang="nb-NO" sz="1200" dirty="0">
                <a:solidFill>
                  <a:srgbClr val="000000"/>
                </a:solidFill>
              </a:rPr>
              <a:t>Telefon +47 22 82 85 00 | Grønt nummer 800 80 039</a:t>
            </a:r>
          </a:p>
          <a:p>
            <a:pPr algn="ctr"/>
            <a:r>
              <a:rPr lang="nb-NO" sz="1200" dirty="0" err="1">
                <a:solidFill>
                  <a:srgbClr val="EBBA17"/>
                </a:solidFill>
              </a:rPr>
              <a:t>sivilombudsmannen.no</a:t>
            </a:r>
            <a:endParaRPr lang="nb-NO" sz="1200" dirty="0">
              <a:solidFill>
                <a:srgbClr val="EBBA17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91" y="297399"/>
            <a:ext cx="3282132" cy="86852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061253"/>
            <a:ext cx="12192000" cy="26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br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94423"/>
            <a:ext cx="12192000" cy="263534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266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189" y="294115"/>
            <a:ext cx="3285641" cy="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266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3873167"/>
            <a:ext cx="12192000" cy="2648834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91" y="297363"/>
            <a:ext cx="3282132" cy="8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orange gul">
    <p:bg>
      <p:bgPr>
        <a:gradFill>
          <a:gsLst>
            <a:gs pos="0">
              <a:schemeClr val="accent5"/>
            </a:gs>
            <a:gs pos="79000">
              <a:schemeClr val="accent6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17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lå forløpning">
    <p:bg>
      <p:bgPr>
        <a:gradFill>
          <a:gsLst>
            <a:gs pos="57000">
              <a:schemeClr val="accent3"/>
            </a:gs>
            <a:gs pos="0">
              <a:schemeClr val="accent4"/>
            </a:gs>
            <a:gs pos="100000">
              <a:schemeClr val="accent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17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grønn forløpning">
    <p:bg>
      <p:bgPr>
        <a:gradFill>
          <a:gsLst>
            <a:gs pos="59000">
              <a:srgbClr val="3EA785"/>
            </a:gs>
            <a:gs pos="0">
              <a:srgbClr val="006D68"/>
            </a:gs>
            <a:gs pos="100000">
              <a:srgbClr val="D8DFAE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17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ru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17"/>
            <a:ext cx="10515600" cy="772437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99521"/>
            <a:ext cx="12192000" cy="263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03514" y="6404677"/>
            <a:ext cx="434135" cy="239659"/>
          </a:xfrm>
        </p:spPr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5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A512-8BEC-A148-9F13-A96423536218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ru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6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91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63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28775"/>
            <a:ext cx="5157787" cy="5483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392141"/>
            <a:ext cx="5157787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3" y="1628775"/>
            <a:ext cx="5183188" cy="548368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3" y="2392141"/>
            <a:ext cx="5183188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485C-2F16-8646-9C09-CC237B3381D9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0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3CCF8-118C-294A-80F6-7F4C650005A2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A4E40-5AEE-4C49-9DD1-9CEB58365464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12192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826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49C06-52E1-7C44-AFDE-0C799BD5DD4A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9030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81EED-95D7-CA44-8DE3-574C194FB5B3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79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673800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160479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673800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37980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43D2-33E3-BC4B-A2DB-68B435583375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6"/>
            <a:ext cx="12192000" cy="61742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5154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5F67-8871-BE4E-BA5C-B22C7A097814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0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839798" y="5416347"/>
            <a:ext cx="1051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FFFFFF"/>
                </a:solidFill>
              </a:rPr>
              <a:t>Besøksadresse: Akersgata 8, </a:t>
            </a:r>
            <a:r>
              <a:rPr lang="nb-NO" sz="1200" dirty="0" err="1">
                <a:solidFill>
                  <a:srgbClr val="FFFFFF"/>
                </a:solidFill>
              </a:rPr>
              <a:t>inng</a:t>
            </a:r>
            <a:r>
              <a:rPr lang="nb-NO" sz="1200" dirty="0">
                <a:solidFill>
                  <a:srgbClr val="FFFFFF"/>
                </a:solidFill>
              </a:rPr>
              <a:t>. Tollbugata | Postadresse: Postboks 3 Sentrum, 0101 Oslo</a:t>
            </a:r>
          </a:p>
          <a:p>
            <a:pPr algn="ctr"/>
            <a:r>
              <a:rPr lang="nb-NO" sz="1200" dirty="0">
                <a:solidFill>
                  <a:srgbClr val="FFFFFF"/>
                </a:solidFill>
              </a:rPr>
              <a:t>Telefon +47 22 82 85 00 | Grønt nummer 800 80 039</a:t>
            </a:r>
          </a:p>
          <a:p>
            <a:pPr algn="ctr"/>
            <a:r>
              <a:rPr lang="nb-NO" sz="1200" dirty="0" err="1">
                <a:solidFill>
                  <a:srgbClr val="EBBA17"/>
                </a:solidFill>
              </a:rPr>
              <a:t>sivilombudsmannen.no</a:t>
            </a:r>
            <a:endParaRPr lang="nb-NO" sz="1200" dirty="0">
              <a:solidFill>
                <a:srgbClr val="EBBA17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68013"/>
            <a:ext cx="12192000" cy="263534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189" y="294115"/>
            <a:ext cx="3285641" cy="8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839798" y="5416347"/>
            <a:ext cx="1051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00000"/>
                </a:solidFill>
              </a:rPr>
              <a:t>Besøksadresse: Akersgata 8, </a:t>
            </a:r>
            <a:r>
              <a:rPr lang="nb-NO" sz="1200" dirty="0" err="1">
                <a:solidFill>
                  <a:srgbClr val="000000"/>
                </a:solidFill>
              </a:rPr>
              <a:t>inng</a:t>
            </a:r>
            <a:r>
              <a:rPr lang="nb-NO" sz="1200" dirty="0">
                <a:solidFill>
                  <a:srgbClr val="000000"/>
                </a:solidFill>
              </a:rPr>
              <a:t>. Tollbugata | Postadresse: Postboks 3 Sentrum, 0101 Oslo</a:t>
            </a:r>
          </a:p>
          <a:p>
            <a:pPr algn="ctr"/>
            <a:r>
              <a:rPr lang="nb-NO" sz="1200" dirty="0">
                <a:solidFill>
                  <a:srgbClr val="000000"/>
                </a:solidFill>
              </a:rPr>
              <a:t>Telefon +47 22 82 85 00 | Grønt nummer 800 80 039</a:t>
            </a:r>
          </a:p>
          <a:p>
            <a:pPr algn="ctr"/>
            <a:r>
              <a:rPr lang="nb-NO" sz="1200" dirty="0" err="1">
                <a:solidFill>
                  <a:srgbClr val="EBBA17"/>
                </a:solidFill>
              </a:rPr>
              <a:t>sivilombudsmannen.no</a:t>
            </a:r>
            <a:endParaRPr lang="nb-NO" sz="1200" dirty="0">
              <a:solidFill>
                <a:srgbClr val="EBBA17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691" y="297363"/>
            <a:ext cx="3282132" cy="86852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061253"/>
            <a:ext cx="12192000" cy="264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bru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3200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250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88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87" y="368300"/>
            <a:ext cx="3021026" cy="10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B2CD6-9E67-FB4D-AA90-517F1ED16439}" type="datetime1">
              <a:rPr lang="nb-NO" smtClean="0"/>
              <a:t>28.08.2017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03543" y="6404721"/>
            <a:ext cx="434135" cy="239659"/>
          </a:xfrm>
        </p:spPr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7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_h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644" y="368300"/>
            <a:ext cx="3024712" cy="106721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 userDrawn="1"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3200"/>
            <a:ext cx="12192000" cy="35137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2450250"/>
            <a:ext cx="10515600" cy="772437"/>
          </a:xfrm>
        </p:spPr>
        <p:txBody>
          <a:bodyPr rIns="0" anchor="b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88" y="3439032"/>
            <a:ext cx="10514012" cy="911380"/>
          </a:xfrm>
        </p:spPr>
        <p:txBody>
          <a:bodyPr rIns="0"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71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orange gul">
    <p:bg>
      <p:bgPr>
        <a:gradFill>
          <a:gsLst>
            <a:gs pos="0">
              <a:schemeClr val="accent5"/>
            </a:gs>
            <a:gs pos="79000">
              <a:schemeClr val="accent6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0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88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15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lå forløpning">
    <p:bg>
      <p:bgPr>
        <a:gradFill>
          <a:gsLst>
            <a:gs pos="57000">
              <a:schemeClr val="accent3"/>
            </a:gs>
            <a:gs pos="0">
              <a:schemeClr val="accent4"/>
            </a:gs>
            <a:gs pos="100000">
              <a:schemeClr val="accent2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0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88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070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grønn forløpning">
    <p:bg>
      <p:bgPr>
        <a:gradFill>
          <a:gsLst>
            <a:gs pos="59000">
              <a:srgbClr val="3EA785"/>
            </a:gs>
            <a:gs pos="0">
              <a:srgbClr val="006D68"/>
            </a:gs>
            <a:gs pos="100000">
              <a:srgbClr val="D8DFAE"/>
            </a:gs>
          </a:gsLst>
          <a:lin ang="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0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88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1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killeark_bru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298"/>
            <a:ext cx="12192000" cy="351378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8200" y="4162501"/>
            <a:ext cx="10515600" cy="77243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39788" y="5151283"/>
            <a:ext cx="10514012" cy="9113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78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2DB75-A86E-41F4-AA8D-9665A6174AE0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03504" y="6404661"/>
            <a:ext cx="434134" cy="239659"/>
          </a:xfrm>
        </p:spPr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D73-DE4A-4515-992E-A21F97247885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28775"/>
            <a:ext cx="5157787" cy="5483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392141"/>
            <a:ext cx="5157787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28775"/>
            <a:ext cx="5183188" cy="5483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392141"/>
            <a:ext cx="5183188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B6D94-6605-4729-9409-69812874BB2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541F-5887-45D3-B075-3181030EAC8F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7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347A4-A349-473F-8C89-9D2D8D57F851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12192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6156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628775"/>
            <a:ext cx="5181600" cy="44338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0643-53BE-4647-B2B5-AB695C5DF7C2}" type="datetime1">
              <a:rPr lang="nb-NO" smtClean="0"/>
              <a:t>28.08.2017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836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F08C3-0AFA-4CD1-A5E5-5C49C12FA708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7" name="Plassholder for bilde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1160463"/>
            <a:ext cx="6096000" cy="5013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168376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8DCD-FE23-465E-8ECC-5ECDA1E966CE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60463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8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3673784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9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160463"/>
            <a:ext cx="6096000" cy="251332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0" name="Plassholder for bilde 5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673784"/>
            <a:ext cx="6096000" cy="25004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2745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3653E-53CA-477E-B726-1CDBA4D8ACD0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742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</p:spTree>
    <p:extLst>
      <p:ext uri="{BB962C8B-B14F-4D97-AF65-F5344CB8AC3E}">
        <p14:creationId xmlns:p14="http://schemas.microsoft.com/office/powerpoint/2010/main" val="215846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E657-1C1A-4B9B-AC13-9E81F37AF3FA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775"/>
            <a:ext cx="12192000" cy="3513788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87" y="368300"/>
            <a:ext cx="3021026" cy="1067210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839788" y="5335828"/>
            <a:ext cx="10512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>
                <a:solidFill>
                  <a:srgbClr val="FFFFFF"/>
                </a:solidFill>
              </a:rPr>
              <a:t>Akersgaten 8, Postboks 3 Sentrum 0101 Oslo</a:t>
            </a:r>
          </a:p>
          <a:p>
            <a:pPr algn="ctr"/>
            <a:r>
              <a:rPr lang="nb-NO" sz="1600" dirty="0">
                <a:solidFill>
                  <a:srgbClr val="FFFFFF"/>
                </a:solidFill>
              </a:rPr>
              <a:t>Telefon +47 22 82 85 00</a:t>
            </a:r>
          </a:p>
          <a:p>
            <a:pPr algn="ctr"/>
            <a:r>
              <a:rPr lang="nb-NO" sz="1600" dirty="0" err="1">
                <a:solidFill>
                  <a:srgbClr val="EBBA17"/>
                </a:solidFill>
              </a:rPr>
              <a:t>sivilombudsmannen.no</a:t>
            </a:r>
            <a:endParaRPr lang="nb-NO" sz="1600" dirty="0">
              <a:solidFill>
                <a:srgbClr val="EBBA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9" y="1628775"/>
            <a:ext cx="5157787" cy="5483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392141"/>
            <a:ext cx="5157787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3" y="1628775"/>
            <a:ext cx="5183188" cy="5483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3" y="2392141"/>
            <a:ext cx="5183188" cy="367052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FF04-DB09-1448-A05A-668C7B8DB538}" type="datetime1">
              <a:rPr lang="nb-NO" smtClean="0"/>
              <a:t>28.08.2017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0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85"/>
            <a:ext cx="10515600" cy="800287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1" y="6404721"/>
            <a:ext cx="2357919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FB65DD4-AA47-844E-AC5E-A3C2935DD7CE}" type="datetime1">
              <a:rPr lang="nb-NO" smtClean="0"/>
              <a:t>28.08.2017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287485" y="6404721"/>
            <a:ext cx="5627059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435177" y="6404721"/>
            <a:ext cx="434135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91F10A9C-6975-7440-93FD-B27ED63DD5D4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9" y="6346041"/>
            <a:ext cx="2157187" cy="357017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175375"/>
            <a:ext cx="121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03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56" r:id="rId3"/>
    <p:sldLayoutId id="2147483657" r:id="rId4"/>
    <p:sldLayoutId id="2147483668" r:id="rId5"/>
    <p:sldLayoutId id="2147483667" r:id="rId6"/>
    <p:sldLayoutId id="2147483650" r:id="rId7"/>
    <p:sldLayoutId id="2147483652" r:id="rId8"/>
    <p:sldLayoutId id="2147483653" r:id="rId9"/>
    <p:sldLayoutId id="2147483654" r:id="rId10"/>
    <p:sldLayoutId id="2147483662" r:id="rId11"/>
    <p:sldLayoutId id="2147483663" r:id="rId12"/>
    <p:sldLayoutId id="2147483664" r:id="rId13"/>
    <p:sldLayoutId id="2147483655" r:id="rId14"/>
    <p:sldLayoutId id="2147483658" r:id="rId15"/>
    <p:sldLayoutId id="2147483665" r:id="rId16"/>
    <p:sldLayoutId id="214748366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229" userDrawn="1">
          <p15:clr>
            <a:srgbClr val="F26B43"/>
          </p15:clr>
        </p15:guide>
        <p15:guide id="7" orient="horz" pos="73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83"/>
            <a:ext cx="10515600" cy="800287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19" y="6404719"/>
            <a:ext cx="2357919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CED831C4-6443-0648-9A46-9FD88414DEAE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388964" y="6404719"/>
            <a:ext cx="5525581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435175" y="6404719"/>
            <a:ext cx="434135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 dirty="0">
              <a:solidFill>
                <a:srgbClr val="463E3F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3056"/>
            <a:ext cx="2279565" cy="283300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175375"/>
            <a:ext cx="121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46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9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97" userDrawn="1">
          <p15:clr>
            <a:srgbClr val="F26B43"/>
          </p15:clr>
        </p15:guide>
        <p15:guide id="4" pos="5363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229" userDrawn="1">
          <p15:clr>
            <a:srgbClr val="F26B43"/>
          </p15:clr>
        </p15:guide>
        <p15:guide id="7" orient="horz" pos="73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77"/>
            <a:ext cx="10515600" cy="800287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15" y="6404713"/>
            <a:ext cx="2357919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CED831C4-6443-0648-9A46-9FD88414DEAE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388964" y="6404713"/>
            <a:ext cx="5525581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435171" y="6404713"/>
            <a:ext cx="434135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 dirty="0">
              <a:solidFill>
                <a:srgbClr val="463E3F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3056"/>
            <a:ext cx="2279565" cy="283300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175375"/>
            <a:ext cx="121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1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9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97" userDrawn="1">
          <p15:clr>
            <a:srgbClr val="F26B43"/>
          </p15:clr>
        </p15:guide>
        <p15:guide id="4" pos="5363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229" userDrawn="1">
          <p15:clr>
            <a:srgbClr val="F26B43"/>
          </p15:clr>
        </p15:guide>
        <p15:guide id="7" orient="horz" pos="73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41"/>
            <a:ext cx="10515600" cy="800287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891" y="6404677"/>
            <a:ext cx="2357919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CED831C4-6443-0648-9A46-9FD88414DEAE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388964" y="6404677"/>
            <a:ext cx="5525581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r>
              <a:rPr lang="nb-NO">
                <a:solidFill>
                  <a:srgbClr val="463E3F"/>
                </a:solidFill>
              </a:rPr>
              <a:t>Enkel innføring i Sivilombudsmannen powerpointmal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435147" y="6404677"/>
            <a:ext cx="434135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 dirty="0">
              <a:solidFill>
                <a:srgbClr val="463E3F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83056"/>
            <a:ext cx="2279565" cy="283300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175375"/>
            <a:ext cx="121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9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97" userDrawn="1">
          <p15:clr>
            <a:srgbClr val="F26B43"/>
          </p15:clr>
        </p15:guide>
        <p15:guide id="4" pos="5363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229" userDrawn="1">
          <p15:clr>
            <a:srgbClr val="F26B43"/>
          </p15:clr>
        </p15:guide>
        <p15:guide id="7" orient="horz" pos="73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287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628775"/>
            <a:ext cx="10515600" cy="4433888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881" y="6404661"/>
            <a:ext cx="2357919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814C155-82E6-4C93-80D7-F9F8F3C5A7A5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287486" y="6404661"/>
            <a:ext cx="5627058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nb-NO">
                <a:solidFill>
                  <a:srgbClr val="463E3F"/>
                </a:solidFill>
              </a:rPr>
              <a:t>Barnekonvensjonen i Fylkesmannens saksbehandling</a:t>
            </a:r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435137" y="6404661"/>
            <a:ext cx="434134" cy="2396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‹#›</a:t>
            </a:fld>
            <a:endParaRPr lang="nb-NO" dirty="0">
              <a:solidFill>
                <a:srgbClr val="463E3F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6345981"/>
            <a:ext cx="2157186" cy="357017"/>
          </a:xfrm>
          <a:prstGeom prst="rect">
            <a:avLst/>
          </a:prstGeom>
        </p:spPr>
      </p:pic>
      <p:cxnSp>
        <p:nvCxnSpPr>
          <p:cNvPr id="10" name="Rett linje 9"/>
          <p:cNvCxnSpPr/>
          <p:nvPr/>
        </p:nvCxnSpPr>
        <p:spPr>
          <a:xfrm>
            <a:off x="0" y="6175375"/>
            <a:ext cx="121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6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1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229" userDrawn="1">
          <p15:clr>
            <a:srgbClr val="F26B43"/>
          </p15:clr>
        </p15:guide>
        <p15:guide id="7" orient="horz" pos="7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.org/events/tortur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Sivilombudsmannens temarapport</a:t>
            </a:r>
            <a:br>
              <a:rPr lang="nb-NO" dirty="0"/>
            </a:br>
            <a:r>
              <a:rPr lang="nb-NO" dirty="0"/>
              <a:t>- kvinner i fengsel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Funn og erfaringer fra besøk til </a:t>
            </a:r>
          </a:p>
          <a:p>
            <a:r>
              <a:rPr lang="nb-NO" dirty="0"/>
              <a:t>fengsler med plasser for kvinner 2014-2016</a:t>
            </a:r>
          </a:p>
          <a:p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503733" y="5796426"/>
            <a:ext cx="478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/>
              <a:t>Seniorrådgiver Christian Ranheim</a:t>
            </a:r>
          </a:p>
          <a:p>
            <a:r>
              <a:rPr lang="nb-NO" sz="1600" dirty="0"/>
              <a:t>Forebyggingsenheten </a:t>
            </a:r>
          </a:p>
          <a:p>
            <a:r>
              <a:rPr lang="nb-NO" sz="1600" dirty="0"/>
              <a:t>4.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12268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7499" y="371960"/>
            <a:ext cx="10515600" cy="931275"/>
          </a:xfrm>
        </p:spPr>
        <p:txBody>
          <a:bodyPr>
            <a:normAutofit/>
          </a:bodyPr>
          <a:lstStyle/>
          <a:p>
            <a:r>
              <a:rPr lang="nb-NO" sz="3600" dirty="0"/>
              <a:t>Jobb og aktivisering – innhold i soningen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50418" y="1433963"/>
            <a:ext cx="5157787" cy="371590"/>
          </a:xfrm>
        </p:spPr>
        <p:txBody>
          <a:bodyPr>
            <a:normAutofit/>
          </a:bodyPr>
          <a:lstStyle/>
          <a:p>
            <a:r>
              <a:rPr lang="nb-NO" sz="2400" dirty="0"/>
              <a:t>Arbeidstrening og skolegang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1960536"/>
            <a:ext cx="5157787" cy="4102127"/>
          </a:xfrm>
        </p:spPr>
        <p:txBody>
          <a:bodyPr/>
          <a:lstStyle/>
          <a:p>
            <a:r>
              <a:rPr lang="nb-NO" sz="2400" dirty="0"/>
              <a:t>Færre arbeidstilbud</a:t>
            </a:r>
          </a:p>
          <a:p>
            <a:r>
              <a:rPr lang="nb-NO" sz="2400" dirty="0"/>
              <a:t>Arbeidstilbud eller fritidsaktivitet?</a:t>
            </a:r>
          </a:p>
          <a:p>
            <a:r>
              <a:rPr lang="nb-NO" sz="2400" dirty="0"/>
              <a:t>Arbeid som rehabilitering?</a:t>
            </a:r>
          </a:p>
          <a:p>
            <a:r>
              <a:rPr lang="nb-NO" sz="2400" dirty="0"/>
              <a:t>Noen steder svakere skoletilbud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66774" y="1480458"/>
            <a:ext cx="5183188" cy="340594"/>
          </a:xfrm>
        </p:spPr>
        <p:txBody>
          <a:bodyPr>
            <a:normAutofit/>
          </a:bodyPr>
          <a:lstStyle/>
          <a:p>
            <a:r>
              <a:rPr lang="nb-NO" sz="2400" dirty="0"/>
              <a:t>Fritidsaktiviteter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3" y="1906292"/>
            <a:ext cx="5183188" cy="4156371"/>
          </a:xfrm>
        </p:spPr>
        <p:txBody>
          <a:bodyPr>
            <a:normAutofit/>
          </a:bodyPr>
          <a:lstStyle/>
          <a:p>
            <a:r>
              <a:rPr lang="nb-NO" sz="2400" dirty="0"/>
              <a:t>Andre tilbud enn systue og strikking?</a:t>
            </a:r>
          </a:p>
          <a:p>
            <a:r>
              <a:rPr lang="nb-NO" sz="2400" dirty="0"/>
              <a:t>Verdien av fysisk aktivitet</a:t>
            </a:r>
          </a:p>
          <a:p>
            <a:r>
              <a:rPr lang="nb-NO" sz="2400" dirty="0"/>
              <a:t>Fritidsaktiviteter i fellesskap med menn</a:t>
            </a:r>
          </a:p>
          <a:p>
            <a:r>
              <a:rPr lang="nb-NO" sz="2400" dirty="0"/>
              <a:t>Fellesskapstid kan være redusert </a:t>
            </a:r>
            <a:r>
              <a:rPr lang="nb-NO" sz="2400" dirty="0" err="1"/>
              <a:t>pga</a:t>
            </a:r>
            <a:r>
              <a:rPr lang="nb-NO" sz="2400" dirty="0"/>
              <a:t> ressursmangel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485C-2F16-8646-9C09-CC237B3381D9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10</a:t>
            </a:fld>
            <a:endParaRPr lang="nb-NO">
              <a:solidFill>
                <a:srgbClr val="463E3F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03" y="3777712"/>
            <a:ext cx="3042832" cy="2282123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32" y="4075487"/>
            <a:ext cx="3532758" cy="198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Kontakt med familie og venner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28775"/>
            <a:ext cx="5477359" cy="4433888"/>
          </a:xfrm>
        </p:spPr>
        <p:txBody>
          <a:bodyPr/>
          <a:lstStyle/>
          <a:p>
            <a:r>
              <a:rPr lang="nb-NO" sz="2400" dirty="0"/>
              <a:t>Tilrettelegging for besøk</a:t>
            </a:r>
          </a:p>
          <a:p>
            <a:endParaRPr lang="nb-NO" sz="800" dirty="0"/>
          </a:p>
          <a:p>
            <a:r>
              <a:rPr lang="nb-NO" sz="2400" dirty="0"/>
              <a:t>Kontakt med barn når mor ikke har omsorg</a:t>
            </a:r>
          </a:p>
          <a:p>
            <a:endParaRPr lang="nb-NO" sz="800" dirty="0"/>
          </a:p>
          <a:p>
            <a:r>
              <a:rPr lang="nb-NO" sz="2400" dirty="0"/>
              <a:t>Lang reisevei</a:t>
            </a:r>
          </a:p>
          <a:p>
            <a:endParaRPr lang="nb-NO" sz="800" dirty="0"/>
          </a:p>
          <a:p>
            <a:r>
              <a:rPr lang="nb-NO" sz="2400" dirty="0"/>
              <a:t>Mulighet for </a:t>
            </a:r>
            <a:r>
              <a:rPr lang="nb-NO" sz="2400" dirty="0" err="1"/>
              <a:t>skype</a:t>
            </a:r>
            <a:endParaRPr lang="nb-NO" sz="2400" dirty="0"/>
          </a:p>
          <a:p>
            <a:endParaRPr lang="nb-NO" sz="800" dirty="0"/>
          </a:p>
          <a:p>
            <a:r>
              <a:rPr lang="nb-NO" sz="2400" dirty="0"/>
              <a:t>Utenlandske kvinner med familie i hjemlandet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11</a:t>
            </a:fld>
            <a:endParaRPr lang="nb-NO">
              <a:solidFill>
                <a:srgbClr val="463E3F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/>
          <a:stretch/>
        </p:blipFill>
        <p:spPr>
          <a:xfrm>
            <a:off x="7408189" y="451186"/>
            <a:ext cx="3828082" cy="299349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" b="17215"/>
          <a:stretch/>
        </p:blipFill>
        <p:spPr>
          <a:xfrm>
            <a:off x="7422318" y="3691422"/>
            <a:ext cx="4081220" cy="23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555"/>
            <a:ext cx="5598368" cy="4230052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12</a:t>
            </a:fld>
            <a:endParaRPr lang="nb-NO">
              <a:solidFill>
                <a:srgbClr val="463E3F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r="19077"/>
          <a:stretch/>
        </p:blipFill>
        <p:spPr bwMode="auto">
          <a:xfrm>
            <a:off x="4878899" y="1846638"/>
            <a:ext cx="6983420" cy="421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1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2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604800" y="612000"/>
            <a:ext cx="10898742" cy="95410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</a:rPr>
              <a:t>UN Optional Protocol to the Convention against Torture and other Cruel, Inhuman or Degrading Treatment or Punishment (OPCAT)</a:t>
            </a:r>
            <a:endParaRPr lang="nb-NO" sz="28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540000" y="1929608"/>
            <a:ext cx="442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Calibri" panose="020F0502020204030204" pitchFamily="34" charset="0"/>
              </a:rPr>
              <a:t>Artikkel 1: </a:t>
            </a:r>
          </a:p>
          <a:p>
            <a:r>
              <a:rPr lang="nb-NO" dirty="0">
                <a:latin typeface="Calibri" panose="020F0502020204030204" pitchFamily="34" charset="0"/>
              </a:rPr>
              <a:t>…</a:t>
            </a:r>
            <a:r>
              <a:rPr lang="nb-NO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nb-NO" dirty="0">
                <a:solidFill>
                  <a:srgbClr val="0070C0"/>
                </a:solidFill>
                <a:latin typeface="Calibri" panose="020F0502020204030204" pitchFamily="34" charset="0"/>
              </a:rPr>
              <a:t>regelmessige besøk </a:t>
            </a:r>
            <a:r>
              <a:rPr lang="nb-NO" dirty="0">
                <a:latin typeface="Calibri" panose="020F0502020204030204" pitchFamily="34" charset="0"/>
              </a:rPr>
              <a:t>foretatt av uavhengige internasjonale og nasjonale organer til </a:t>
            </a:r>
            <a:r>
              <a:rPr lang="nb-NO" dirty="0">
                <a:solidFill>
                  <a:srgbClr val="0070C0"/>
                </a:solidFill>
                <a:latin typeface="Calibri" panose="020F0502020204030204" pitchFamily="34" charset="0"/>
              </a:rPr>
              <a:t>steder der personer er berøvet sin frihet</a:t>
            </a:r>
            <a:r>
              <a:rPr lang="nb-NO" dirty="0">
                <a:solidFill>
                  <a:srgbClr val="FFC000"/>
                </a:solidFill>
                <a:latin typeface="Calibri" panose="020F0502020204030204" pitchFamily="34" charset="0"/>
              </a:rPr>
              <a:t>, </a:t>
            </a:r>
            <a:r>
              <a:rPr lang="nb-NO" dirty="0">
                <a:latin typeface="Calibri" panose="020F0502020204030204" pitchFamily="34" charset="0"/>
              </a:rPr>
              <a:t>for å forebygge tortur og annen grusom, umenneskelig eller nedverdigende behandling eller straff</a:t>
            </a:r>
            <a:endParaRPr lang="en-US" dirty="0">
              <a:latin typeface="Calibri" panose="020F0502020204030204" pitchFamily="34" charset="0"/>
            </a:endParaRPr>
          </a:p>
          <a:p>
            <a:endParaRPr lang="nb-NO" dirty="0"/>
          </a:p>
          <a:p>
            <a:r>
              <a:rPr lang="nb-NO" dirty="0"/>
              <a:t>Artikkel 19:</a:t>
            </a:r>
          </a:p>
          <a:p>
            <a:r>
              <a:rPr lang="nb-NO" dirty="0">
                <a:latin typeface="Calibri" panose="020F0502020204030204" pitchFamily="34" charset="0"/>
              </a:rPr>
              <a:t>… </a:t>
            </a:r>
            <a:r>
              <a:rPr lang="nb-NO" dirty="0">
                <a:solidFill>
                  <a:srgbClr val="0070C0"/>
                </a:solidFill>
                <a:latin typeface="Calibri" panose="020F0502020204030204" pitchFamily="34" charset="0"/>
              </a:rPr>
              <a:t>gi vedkommende myndigheter anbefalinger</a:t>
            </a:r>
            <a:r>
              <a:rPr lang="nb-NO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nb-NO" dirty="0">
                <a:latin typeface="Calibri" panose="020F0502020204030204" pitchFamily="34" charset="0"/>
              </a:rPr>
              <a:t>med sikte på å bedre behandlingen av og forholdene for personer som er berøvet sin frihet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366" y="2419224"/>
            <a:ext cx="4569381" cy="3437326"/>
          </a:xfrm>
          <a:prstGeom prst="rect">
            <a:avLst/>
          </a:prstGeom>
        </p:spPr>
      </p:pic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2" name="Bilde 11"/>
          <p:cNvPicPr/>
          <p:nvPr/>
        </p:nvPicPr>
        <p:blipFill rotWithShape="1">
          <a:blip r:embed="rId4"/>
          <a:srcRect l="55497" t="37939" r="30932" b="55062"/>
          <a:stretch/>
        </p:blipFill>
        <p:spPr bwMode="auto">
          <a:xfrm>
            <a:off x="8653785" y="2027964"/>
            <a:ext cx="1993361" cy="464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9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Hvordan jobber forebyggingsenheten?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 dirty="0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3</a:t>
            </a:fld>
            <a:endParaRPr lang="nb-NO">
              <a:solidFill>
                <a:srgbClr val="463E3F"/>
              </a:solidFill>
            </a:endParaRP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129" y="2374414"/>
            <a:ext cx="2230952" cy="3261091"/>
          </a:xfrm>
        </p:spPr>
      </p:pic>
      <p:sp>
        <p:nvSpPr>
          <p:cNvPr id="3" name="TekstSylinder 2"/>
          <p:cNvSpPr txBox="1"/>
          <p:nvPr/>
        </p:nvSpPr>
        <p:spPr>
          <a:xfrm>
            <a:off x="526941" y="1250704"/>
            <a:ext cx="6375112" cy="4667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Mandatet: </a:t>
            </a:r>
            <a:r>
              <a:rPr lang="nb-NO" sz="2000" dirty="0">
                <a:latin typeface="Calibri" panose="020F0502020204030204" pitchFamily="34" charset="0"/>
              </a:rPr>
              <a:t>Forebygge tortur og annen grusom, umenneskelig eller nedverdigende behandling eller straff</a:t>
            </a:r>
            <a:endParaRPr lang="nb-NO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100" dirty="0"/>
          </a:p>
          <a:p>
            <a:r>
              <a:rPr lang="nb-NO" sz="1600" dirty="0"/>
              <a:t>Rettslige standarder</a:t>
            </a:r>
            <a:r>
              <a:rPr lang="nb-NO" sz="1100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FN torturkonvensjon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Den europeiske menneskerettighetskonvensjon art.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FNs konvensjon om kvinners rettigheter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FNs konvensjon om sivile og politiske rettigheter:</a:t>
            </a:r>
          </a:p>
          <a:p>
            <a:endParaRPr lang="nb-NO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FNs </a:t>
            </a:r>
            <a:r>
              <a:rPr lang="nb-NO" sz="1100" dirty="0" err="1"/>
              <a:t>Mandelaregler</a:t>
            </a:r>
            <a:r>
              <a:rPr lang="nb-NO" sz="1100" dirty="0"/>
              <a:t> – for alle innsatte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FNs Bangkokregler – for kvinnelige innsatte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100" dirty="0"/>
              <a:t>Den europeiske torturforebyggingskomite (CPT)</a:t>
            </a:r>
          </a:p>
          <a:p>
            <a:endParaRPr lang="nb-NO" dirty="0"/>
          </a:p>
          <a:p>
            <a:r>
              <a:rPr lang="nb-NO" dirty="0"/>
              <a:t>Vårt fokus: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Fysiske forhold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Innkomst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Inngripende tvangstiltak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Sysselsetting/aktivisering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Helsetjenesten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Kontakt med omverdenen</a:t>
            </a:r>
          </a:p>
          <a:p>
            <a:endParaRPr lang="nb-NO" dirty="0"/>
          </a:p>
        </p:txBody>
      </p:sp>
      <p:pic>
        <p:nvPicPr>
          <p:cNvPr id="9" name="Picture 10" descr="Artwork by Octavia Rot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33" y="1386494"/>
            <a:ext cx="2159431" cy="35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Besøksmetodikk i forebyggingsarbeidet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Varsler om periode, men ikke om dato.</a:t>
            </a:r>
          </a:p>
          <a:p>
            <a:pPr marL="457200" lvl="1" indent="0">
              <a:buNone/>
            </a:pPr>
            <a:endParaRPr lang="nb-NO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Besøk varer 2-4 dager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sz="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Kan supplere med ekstern kompetanse</a:t>
            </a:r>
          </a:p>
          <a:p>
            <a:pPr marL="457200" lvl="1" indent="0">
              <a:buNone/>
            </a:pPr>
            <a:endParaRPr lang="nb-NO" sz="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Publisering av rapport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nb-NO" sz="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err="1"/>
              <a:t>Ca</a:t>
            </a:r>
            <a:r>
              <a:rPr lang="nb-NO" dirty="0"/>
              <a:t> 3 måneders frist for oppfølgning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Bredt kildegrunnlag: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nb-NO" sz="8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Dokumentgjennomgang; rutiner, prosedyrer, journaler</a:t>
            </a:r>
            <a:r>
              <a:rPr lang="nb-NO"/>
              <a:t>, logger</a:t>
            </a:r>
            <a:endParaRPr lang="nb-NO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Samtaler med de som er fratatt friheten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Observasjoner, ulike vakter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Samtaler med ansatte, ulike yrkesgrupper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Samtaler med ledelsen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b-NO" dirty="0"/>
              <a:t>Informasjon fra tilsynsrådet</a:t>
            </a:r>
          </a:p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CD73-DE4A-4515-992E-A21F97247885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4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7000" contrast="-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28"/>
          <a:stretch/>
        </p:blipFill>
        <p:spPr bwMode="auto">
          <a:xfrm>
            <a:off x="-446401" y="0"/>
            <a:ext cx="12648715" cy="635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779" y="236376"/>
            <a:ext cx="11080874" cy="507758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nb-NO" sz="3600" dirty="0"/>
              <a:t> Besøk gjennomført til fengsler med kvinnelige innsatte 2014-2016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5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7" name="Plassholder for innhold 5"/>
          <p:cNvSpPr>
            <a:spLocks noGrp="1"/>
          </p:cNvSpPr>
          <p:nvPr>
            <p:ph idx="1"/>
          </p:nvPr>
        </p:nvSpPr>
        <p:spPr>
          <a:xfrm>
            <a:off x="999640" y="1306476"/>
            <a:ext cx="4878315" cy="4334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b="1" dirty="0"/>
              <a:t>Fengsler</a:t>
            </a:r>
          </a:p>
          <a:p>
            <a:pPr marL="0" indent="0">
              <a:buNone/>
            </a:pPr>
            <a:endParaRPr lang="nb-NO" sz="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Tromsø fengsel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Bergen fengsel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Bjørgvin fengsel ungdomsenhet (2 x)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Trondheim fengsel</a:t>
            </a:r>
            <a:endParaRPr lang="nb-NO" sz="1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Kongsvinger fengsel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Bredtveit fengsel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Drammen fengsel</a:t>
            </a:r>
            <a:endParaRPr lang="nb-NO" sz="1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Stavanger fengsel </a:t>
            </a:r>
            <a:endParaRPr lang="nb-NO" sz="18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800" b="1" dirty="0">
                <a:solidFill>
                  <a:srgbClr val="E27C00"/>
                </a:solidFill>
              </a:rPr>
              <a:t>Telemark fengsel, avdeling Kragerø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nb-NO" sz="1800" dirty="0"/>
          </a:p>
          <a:p>
            <a:pPr>
              <a:buFont typeface="Arial" panose="020B0604020202020204" pitchFamily="34" charset="0"/>
              <a:buChar char="•"/>
            </a:pPr>
            <a:endParaRPr lang="nb-NO" sz="2800" dirty="0"/>
          </a:p>
          <a:p>
            <a:endParaRPr lang="nb-NO" dirty="0"/>
          </a:p>
        </p:txBody>
      </p:sp>
      <p:sp>
        <p:nvSpPr>
          <p:cNvPr id="8" name="Plassholder for innhold 6"/>
          <p:cNvSpPr txBox="1">
            <a:spLocks/>
          </p:cNvSpPr>
          <p:nvPr/>
        </p:nvSpPr>
        <p:spPr>
          <a:xfrm>
            <a:off x="5877956" y="1398377"/>
            <a:ext cx="5958843" cy="480534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endParaRPr lang="nb-NO" sz="18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hfe\AppData\Local\Microsoft\Windows\Temporary Internet Files\Content.Outlook\M1GWDX59\IMG_025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2137" r="1937"/>
          <a:stretch/>
        </p:blipFill>
        <p:spPr bwMode="auto">
          <a:xfrm>
            <a:off x="6656522" y="1164754"/>
            <a:ext cx="3728258" cy="503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Fysiske forhold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433593"/>
            <a:ext cx="5181600" cy="4629070"/>
          </a:xfrm>
        </p:spPr>
        <p:txBody>
          <a:bodyPr>
            <a:normAutofit/>
          </a:bodyPr>
          <a:lstStyle/>
          <a:p>
            <a:r>
              <a:rPr lang="nb-NO" sz="2400" dirty="0"/>
              <a:t>Mulighet for å være ute i friluft</a:t>
            </a:r>
          </a:p>
          <a:p>
            <a:pPr lvl="1"/>
            <a:r>
              <a:rPr lang="nb-NO" sz="2400" dirty="0"/>
              <a:t>Størrelse på luftegården</a:t>
            </a:r>
          </a:p>
          <a:p>
            <a:pPr lvl="1"/>
            <a:r>
              <a:rPr lang="nb-NO" sz="2400" dirty="0"/>
              <a:t>Tilrettelegging for aktiviteter</a:t>
            </a:r>
          </a:p>
          <a:p>
            <a:endParaRPr lang="nb-NO" sz="2400" dirty="0"/>
          </a:p>
          <a:p>
            <a:endParaRPr lang="nb-NO" sz="2400" dirty="0"/>
          </a:p>
          <a:p>
            <a:r>
              <a:rPr lang="nb-NO" sz="2400" dirty="0"/>
              <a:t>Sanitære forhold</a:t>
            </a:r>
          </a:p>
          <a:p>
            <a:pPr lvl="1"/>
            <a:r>
              <a:rPr lang="nb-NO" sz="2400" dirty="0"/>
              <a:t>Toalett på cella – eller ikke</a:t>
            </a:r>
          </a:p>
          <a:p>
            <a:pPr lvl="1"/>
            <a:r>
              <a:rPr lang="nb-NO" sz="2400" dirty="0"/>
              <a:t>Toalett som risikosituasjon i fellesskapsavdeling med både kvinner og menn</a:t>
            </a:r>
          </a:p>
          <a:p>
            <a:endParaRPr lang="nb-NO" sz="2400" dirty="0"/>
          </a:p>
          <a:p>
            <a:endParaRPr lang="nb-NO" sz="2400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91" y="334631"/>
            <a:ext cx="3753114" cy="2814835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A512-8BEC-A148-9F13-A96423536218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6</a:t>
            </a:fld>
            <a:endParaRPr lang="nb-NO">
              <a:solidFill>
                <a:srgbClr val="463E3F"/>
              </a:solidFill>
            </a:endParaRPr>
          </a:p>
        </p:txBody>
      </p:sp>
      <p:pic>
        <p:nvPicPr>
          <p:cNvPr id="1026" name="Picture 2" descr="C:\Users\hfe\AppData\Local\Microsoft\Windows\Temporary Internet Files\Content.Outlook\M1GWDX59\IMG_026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11752" r="7938" b="8587"/>
          <a:stretch/>
        </p:blipFill>
        <p:spPr bwMode="auto">
          <a:xfrm>
            <a:off x="8123526" y="3704095"/>
            <a:ext cx="3745779" cy="26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37615" b="18036"/>
          <a:stretch/>
        </p:blipFill>
        <p:spPr>
          <a:xfrm>
            <a:off x="5219506" y="1580827"/>
            <a:ext cx="2729831" cy="250297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8432" y="4934574"/>
            <a:ext cx="3666451" cy="192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Opplevelse av trygghet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sz="2400" dirty="0"/>
              <a:t>Trygghet i fellesskap med menn?</a:t>
            </a:r>
          </a:p>
          <a:p>
            <a:endParaRPr lang="nb-NO" sz="800" dirty="0"/>
          </a:p>
          <a:p>
            <a:r>
              <a:rPr lang="nb-NO" sz="2400" dirty="0"/>
              <a:t>Trygghet i blandede fengsler uten fellesskap med menn?</a:t>
            </a:r>
          </a:p>
          <a:p>
            <a:pPr lvl="1"/>
            <a:r>
              <a:rPr lang="nb-NO" sz="2400" dirty="0"/>
              <a:t>Små avdelinger – liten fleksibilitet</a:t>
            </a:r>
          </a:p>
          <a:p>
            <a:endParaRPr lang="nb-NO" sz="800" dirty="0"/>
          </a:p>
          <a:p>
            <a:r>
              <a:rPr lang="nb-NO" sz="2400" dirty="0"/>
              <a:t>Trygghet i kvinnefengsler</a:t>
            </a:r>
          </a:p>
          <a:p>
            <a:pPr lvl="1"/>
            <a:r>
              <a:rPr lang="nb-NO" sz="2400" dirty="0"/>
              <a:t>Dobbelceller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8719"/>
            <a:ext cx="5181600" cy="2914650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A512-8BEC-A148-9F13-A96423536218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7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Sikkerhetsnivå/soningsregime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28775"/>
            <a:ext cx="5655590" cy="4433888"/>
          </a:xfrm>
        </p:spPr>
        <p:txBody>
          <a:bodyPr/>
          <a:lstStyle/>
          <a:p>
            <a:r>
              <a:rPr lang="nb-NO" sz="2400" dirty="0"/>
              <a:t>Innlåsing i perioder med personalmangel, «cellefengsel», rammer oftere kvinner</a:t>
            </a:r>
          </a:p>
          <a:p>
            <a:endParaRPr lang="nb-NO" sz="800" dirty="0"/>
          </a:p>
          <a:p>
            <a:r>
              <a:rPr lang="nb-NO" sz="2400" dirty="0"/>
              <a:t>På restriktiv avdeling hvis ikke plass på fellesskapsavdeling</a:t>
            </a:r>
          </a:p>
          <a:p>
            <a:endParaRPr lang="nb-NO" sz="800" dirty="0"/>
          </a:p>
          <a:p>
            <a:r>
              <a:rPr lang="nb-NO" sz="2400" dirty="0"/>
              <a:t>Fengsler uten egen avdeling for kvinner – kvinner plasseres på restriktiv avdeling, i realiteten i isolasjon</a:t>
            </a: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F2D6-EE94-204C-AB4D-18A2DBE947CD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8</a:t>
            </a:fld>
            <a:endParaRPr lang="nb-NO">
              <a:solidFill>
                <a:srgbClr val="463E3F"/>
              </a:solidFill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34" y="1573078"/>
            <a:ext cx="5011118" cy="375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1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Helsetjenester og rusmestringstiltak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Helsetjenester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9" y="2392141"/>
            <a:ext cx="4330846" cy="3670522"/>
          </a:xfrm>
        </p:spPr>
        <p:txBody>
          <a:bodyPr>
            <a:normAutofit/>
          </a:bodyPr>
          <a:lstStyle/>
          <a:p>
            <a:r>
              <a:rPr lang="nb-NO" sz="2400" dirty="0"/>
              <a:t>Kvinner har andre helseutfordringer og -behov</a:t>
            </a:r>
          </a:p>
          <a:p>
            <a:r>
              <a:rPr lang="nb-NO" sz="2400" dirty="0"/>
              <a:t>Kvinnelig lege</a:t>
            </a:r>
          </a:p>
          <a:p>
            <a:r>
              <a:rPr lang="nb-NO" sz="2400" dirty="0"/>
              <a:t>Konfidensialitet – rett til beskyttelse av egne helseopplysninger</a:t>
            </a:r>
          </a:p>
          <a:p>
            <a:r>
              <a:rPr lang="nb-NO" sz="2400" dirty="0"/>
              <a:t>Store forskjeller i helsetjenestene – organisering og innhold</a:t>
            </a:r>
          </a:p>
          <a:p>
            <a:endParaRPr lang="nb-NO" sz="240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7699281" y="1690692"/>
            <a:ext cx="5183188" cy="548368"/>
          </a:xfrm>
        </p:spPr>
        <p:txBody>
          <a:bodyPr>
            <a:normAutofit/>
          </a:bodyPr>
          <a:lstStyle/>
          <a:p>
            <a:r>
              <a:rPr lang="nb-NO" sz="2400" dirty="0"/>
              <a:t>Rusmestringstiltak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7699281" y="2322399"/>
            <a:ext cx="3842087" cy="3528211"/>
          </a:xfrm>
        </p:spPr>
        <p:txBody>
          <a:bodyPr/>
          <a:lstStyle/>
          <a:p>
            <a:endParaRPr lang="nb-NO" sz="800" dirty="0"/>
          </a:p>
          <a:p>
            <a:r>
              <a:rPr lang="nb-NO" sz="2400" dirty="0"/>
              <a:t>Kvinner sterkere rusbelastet enn menn</a:t>
            </a:r>
          </a:p>
          <a:p>
            <a:r>
              <a:rPr lang="nb-NO" sz="2400" dirty="0"/>
              <a:t>Kvinner får dårligere tilbud om rusmestringstiltak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D485C-2F16-8646-9C09-CC237B3381D9}" type="datetime1">
              <a:rPr lang="nb-NO" smtClean="0">
                <a:solidFill>
                  <a:srgbClr val="463E3F"/>
                </a:solidFill>
              </a:rPr>
              <a:pPr/>
              <a:t>28.08.2017</a:t>
            </a:fld>
            <a:endParaRPr lang="nb-NO">
              <a:solidFill>
                <a:srgbClr val="463E3F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0A9C-6975-7440-93FD-B27ED63DD5D4}" type="slidenum">
              <a:rPr lang="nb-NO" smtClean="0">
                <a:solidFill>
                  <a:srgbClr val="463E3F"/>
                </a:solidFill>
              </a:rPr>
              <a:pPr/>
              <a:t>9</a:t>
            </a:fld>
            <a:endParaRPr lang="nb-NO">
              <a:solidFill>
                <a:srgbClr val="463E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OM_ppt mal_16 9_norsk">
  <a:themeElements>
    <a:clrScheme name="SOM DEF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B9CFD4"/>
      </a:accent2>
      <a:accent3>
        <a:srgbClr val="005A96"/>
      </a:accent3>
      <a:accent4>
        <a:srgbClr val="491B64"/>
      </a:accent4>
      <a:accent5>
        <a:srgbClr val="EBBA17"/>
      </a:accent5>
      <a:accent6>
        <a:srgbClr val="EC6608"/>
      </a:accent6>
      <a:hlink>
        <a:srgbClr val="231718"/>
      </a:hlink>
      <a:folHlink>
        <a:srgbClr val="E6331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17" id="{73F1D97F-6133-0747-8593-6677CD9C06A5}" vid="{78004114-0CC3-A847-9AF7-401683A2423A}"/>
    </a:ext>
  </a:extLst>
</a:theme>
</file>

<file path=ppt/theme/theme2.xml><?xml version="1.0" encoding="utf-8"?>
<a:theme xmlns:a="http://schemas.openxmlformats.org/drawingml/2006/main" name="1_SOM_ppt mal_4 3_norsk">
  <a:themeElements>
    <a:clrScheme name="SOM DEF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B9CFD4"/>
      </a:accent2>
      <a:accent3>
        <a:srgbClr val="005A96"/>
      </a:accent3>
      <a:accent4>
        <a:srgbClr val="491B64"/>
      </a:accent4>
      <a:accent5>
        <a:srgbClr val="EBBA17"/>
      </a:accent5>
      <a:accent6>
        <a:srgbClr val="EC6608"/>
      </a:accent6>
      <a:hlink>
        <a:srgbClr val="231718"/>
      </a:hlink>
      <a:folHlink>
        <a:srgbClr val="E6331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9" id="{0922E729-C982-B944-9378-0A11721317C5}" vid="{F91C08CB-80E2-8849-BF4A-39F99BEC250D}"/>
    </a:ext>
  </a:extLst>
</a:theme>
</file>

<file path=ppt/theme/theme3.xml><?xml version="1.0" encoding="utf-8"?>
<a:theme xmlns:a="http://schemas.openxmlformats.org/drawingml/2006/main" name="2_SOM_ppt mal_4 3_norsk">
  <a:themeElements>
    <a:clrScheme name="SOM DEF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B9CFD4"/>
      </a:accent2>
      <a:accent3>
        <a:srgbClr val="005A96"/>
      </a:accent3>
      <a:accent4>
        <a:srgbClr val="491B64"/>
      </a:accent4>
      <a:accent5>
        <a:srgbClr val="EBBA17"/>
      </a:accent5>
      <a:accent6>
        <a:srgbClr val="EC6608"/>
      </a:accent6>
      <a:hlink>
        <a:srgbClr val="231718"/>
      </a:hlink>
      <a:folHlink>
        <a:srgbClr val="E6331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9" id="{0922E729-C982-B944-9378-0A11721317C5}" vid="{F91C08CB-80E2-8849-BF4A-39F99BEC250D}"/>
    </a:ext>
  </a:extLst>
</a:theme>
</file>

<file path=ppt/theme/theme4.xml><?xml version="1.0" encoding="utf-8"?>
<a:theme xmlns:a="http://schemas.openxmlformats.org/drawingml/2006/main" name="4_SOM_ppt mal_4 3_norsk">
  <a:themeElements>
    <a:clrScheme name="SOM DEF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B9CFD4"/>
      </a:accent2>
      <a:accent3>
        <a:srgbClr val="005A96"/>
      </a:accent3>
      <a:accent4>
        <a:srgbClr val="491B64"/>
      </a:accent4>
      <a:accent5>
        <a:srgbClr val="EBBA17"/>
      </a:accent5>
      <a:accent6>
        <a:srgbClr val="EC6608"/>
      </a:accent6>
      <a:hlink>
        <a:srgbClr val="231718"/>
      </a:hlink>
      <a:folHlink>
        <a:srgbClr val="E6331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9" id="{0922E729-C982-B944-9378-0A11721317C5}" vid="{F91C08CB-80E2-8849-BF4A-39F99BEC250D}"/>
    </a:ext>
  </a:extLst>
</a:theme>
</file>

<file path=ppt/theme/theme5.xml><?xml version="1.0" encoding="utf-8"?>
<a:theme xmlns:a="http://schemas.openxmlformats.org/drawingml/2006/main" name="Mal_050416">
  <a:themeElements>
    <a:clrScheme name="SOM DEF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B9CFD4"/>
      </a:accent2>
      <a:accent3>
        <a:srgbClr val="005A96"/>
      </a:accent3>
      <a:accent4>
        <a:srgbClr val="491B64"/>
      </a:accent4>
      <a:accent5>
        <a:srgbClr val="EBBA17"/>
      </a:accent5>
      <a:accent6>
        <a:srgbClr val="EC6608"/>
      </a:accent6>
      <a:hlink>
        <a:srgbClr val="231718"/>
      </a:hlink>
      <a:folHlink>
        <a:srgbClr val="E6331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OM_ppt mal_16 9_norsk2" id="{1B16DECB-C174-F246-8F80-FB434E37F718}" vid="{8C2D6160-5D79-A646-A161-7B340D71D2FE}"/>
    </a:ext>
  </a:extLst>
</a:theme>
</file>

<file path=ppt/theme/theme6.xml><?xml version="1.0" encoding="utf-8"?>
<a:theme xmlns:a="http://schemas.openxmlformats.org/drawingml/2006/main" name="Office-tema">
  <a:themeElements>
    <a:clrScheme name="Sivilombudsmannen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FFCC17"/>
      </a:accent2>
      <a:accent3>
        <a:srgbClr val="EC6608"/>
      </a:accent3>
      <a:accent4>
        <a:srgbClr val="491B64"/>
      </a:accent4>
      <a:accent5>
        <a:srgbClr val="005A96"/>
      </a:accent5>
      <a:accent6>
        <a:srgbClr val="B9CFD4"/>
      </a:accent6>
      <a:hlink>
        <a:srgbClr val="231718"/>
      </a:hlink>
      <a:folHlink>
        <a:srgbClr val="E6331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Sivilombudsmannen">
      <a:dk1>
        <a:srgbClr val="000000"/>
      </a:dk1>
      <a:lt1>
        <a:srgbClr val="FFFFFF"/>
      </a:lt1>
      <a:dk2>
        <a:srgbClr val="463E3F"/>
      </a:dk2>
      <a:lt2>
        <a:srgbClr val="D7D2D4"/>
      </a:lt2>
      <a:accent1>
        <a:srgbClr val="463E3F"/>
      </a:accent1>
      <a:accent2>
        <a:srgbClr val="FFCC17"/>
      </a:accent2>
      <a:accent3>
        <a:srgbClr val="EC6608"/>
      </a:accent3>
      <a:accent4>
        <a:srgbClr val="491B64"/>
      </a:accent4>
      <a:accent5>
        <a:srgbClr val="005A96"/>
      </a:accent5>
      <a:accent6>
        <a:srgbClr val="B9CFD4"/>
      </a:accent6>
      <a:hlink>
        <a:srgbClr val="231718"/>
      </a:hlink>
      <a:folHlink>
        <a:srgbClr val="E6331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SOM_ppt mal_16 9_norsk</Template>
  <TotalTime>6769</TotalTime>
  <Words>534</Words>
  <Application>Microsoft Office PowerPoint</Application>
  <PresentationFormat>Widescreen</PresentationFormat>
  <Paragraphs>160</Paragraphs>
  <Slides>12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12</vt:i4>
      </vt:variant>
    </vt:vector>
  </HeadingPairs>
  <TitlesOfParts>
    <vt:vector size="21" baseType="lpstr">
      <vt:lpstr>Arial</vt:lpstr>
      <vt:lpstr>Calibri</vt:lpstr>
      <vt:lpstr>Symbol</vt:lpstr>
      <vt:lpstr>Times New Roman</vt:lpstr>
      <vt:lpstr>SOM_ppt mal_16 9_norsk</vt:lpstr>
      <vt:lpstr>1_SOM_ppt mal_4 3_norsk</vt:lpstr>
      <vt:lpstr>2_SOM_ppt mal_4 3_norsk</vt:lpstr>
      <vt:lpstr>4_SOM_ppt mal_4 3_norsk</vt:lpstr>
      <vt:lpstr>Mal_050416</vt:lpstr>
      <vt:lpstr>Sivilombudsmannens temarapport - kvinner i fengsel</vt:lpstr>
      <vt:lpstr>PowerPoint-presentasjon</vt:lpstr>
      <vt:lpstr>Hvordan jobber forebyggingsenheten?</vt:lpstr>
      <vt:lpstr>Besøksmetodikk i forebyggingsarbeidet</vt:lpstr>
      <vt:lpstr> Besøk gjennomført til fengsler med kvinnelige innsatte 2014-2016</vt:lpstr>
      <vt:lpstr>Fysiske forhold</vt:lpstr>
      <vt:lpstr>Opplevelse av trygghet</vt:lpstr>
      <vt:lpstr>Sikkerhetsnivå/soningsregime</vt:lpstr>
      <vt:lpstr>Helsetjenester og rusmestringstiltak</vt:lpstr>
      <vt:lpstr>Jobb og aktivisering – innhold i soningen</vt:lpstr>
      <vt:lpstr>Kontakt med familie og venner</vt:lpstr>
      <vt:lpstr>PowerPoint-presentasjon</vt:lpstr>
    </vt:vector>
  </TitlesOfParts>
  <Company>SOM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Anette Hansen</dc:creator>
  <cp:lastModifiedBy>Christian Ranheim</cp:lastModifiedBy>
  <cp:revision>89</cp:revision>
  <dcterms:created xsi:type="dcterms:W3CDTF">2016-05-04T13:17:50Z</dcterms:created>
  <dcterms:modified xsi:type="dcterms:W3CDTF">2017-08-28T12:06:16Z</dcterms:modified>
</cp:coreProperties>
</file>